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TT Interphases" charset="1" panose="02000503020000020004"/>
      <p:regular r:id="rId36"/>
    </p:embeddedFont>
    <p:embeddedFont>
      <p:font typeface="TT Interphases Bold" charset="1" panose="020008030600000200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MD4A6bI2njy0&amp;line=3&amp;uniqifier=1" TargetMode="External" Type="http://schemas.openxmlformats.org/officeDocument/2006/relationships/hyperlink"/><Relationship Id="rId6" Target="../media/image11.png" Type="http://schemas.openxmlformats.org/officeDocument/2006/relationships/image"/><Relationship Id="rId7"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CTTArXReoYX7&amp;line=5&amp;uniqifier=1" TargetMode="External" Type="http://schemas.openxmlformats.org/officeDocument/2006/relationships/hyperlink"/><Relationship Id="rId6" Target="../media/image11.png" Type="http://schemas.openxmlformats.org/officeDocument/2006/relationships/image"/><Relationship Id="rId7"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CTTArXReoYX7&amp;line=5&amp;uniqifier=1" TargetMode="External" Type="http://schemas.openxmlformats.org/officeDocument/2006/relationships/hyperlink"/><Relationship Id="rId6" Target="../media/image11.png" Type="http://schemas.openxmlformats.org/officeDocument/2006/relationships/image"/><Relationship Id="rId7"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jpeg" Type="http://schemas.openxmlformats.org/officeDocument/2006/relationships/image"/><Relationship Id="rId4" Target="../media/image25.png" Type="http://schemas.openxmlformats.org/officeDocument/2006/relationships/image"/><Relationship Id="rId5" Target="https://colab.research.google.com/drive/1UfIWeUYUpbyXpN2PrNpdGZRPwTuy9R4I#scrollTo=CTTArXReoYX7&amp;line=5&amp;uniqifier=1" TargetMode="External" Type="http://schemas.openxmlformats.org/officeDocument/2006/relationships/hyperlink"/><Relationship Id="rId6" Target="../media/image11.png" Type="http://schemas.openxmlformats.org/officeDocument/2006/relationships/image"/><Relationship Id="rId7"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_EEONpKw40R1&amp;line=11&amp;uniqifier=1" TargetMode="External" Type="http://schemas.openxmlformats.org/officeDocument/2006/relationships/hyperlink"/><Relationship Id="rId6" Target="../media/image11.png" Type="http://schemas.openxmlformats.org/officeDocument/2006/relationships/image"/><Relationship Id="rId7" Target="../media/image1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jpeg" Type="http://schemas.openxmlformats.org/officeDocument/2006/relationships/image"/><Relationship Id="rId4" Target="../media/image29.png" Type="http://schemas.openxmlformats.org/officeDocument/2006/relationships/image"/><Relationship Id="rId5" Target="https://colab.research.google.com/drive/1UfIWeUYUpbyXpN2PrNpdGZRPwTuy9R4I#scrollTo=_EEONpKw40R1&amp;line=11&amp;uniqifier=1" TargetMode="External" Type="http://schemas.openxmlformats.org/officeDocument/2006/relationships/hyperlink"/><Relationship Id="rId6" Target="../media/image11.png" Type="http://schemas.openxmlformats.org/officeDocument/2006/relationships/image"/><Relationship Id="rId7" Target="../media/image1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jpeg" Type="http://schemas.openxmlformats.org/officeDocument/2006/relationships/image"/><Relationship Id="rId4" Target="../media/image30.png" Type="http://schemas.openxmlformats.org/officeDocument/2006/relationships/image"/><Relationship Id="rId5" Target="https://colab.research.google.com/drive/1UfIWeUYUpbyXpN2PrNpdGZRPwTuy9R4I#scrollTo=_EEONpKw40R1&amp;line=11&amp;uniqifier=1" TargetMode="External" Type="http://schemas.openxmlformats.org/officeDocument/2006/relationships/hyperlink"/><Relationship Id="rId6" Target="https://colab.research.google.com/drive/1UfIWeUYUpbyXpN2PrNpdGZRPwTuy9R4I#scrollTo=_EEONpKw40R1&amp;line=11&amp;uniqifier=1" TargetMode="External" Type="http://schemas.openxmlformats.org/officeDocument/2006/relationships/hyperlink"/><Relationship Id="rId7" Target="https://colab.research.google.com/drive/1UfIWeUYUpbyXpN2PrNpdGZRPwTuy9R4I#scrollTo=_EEONpKw40R1&amp;line=11&amp;uniqifier=1" TargetMode="External" Type="http://schemas.openxmlformats.org/officeDocument/2006/relationships/hyperlink"/><Relationship Id="rId8" Target="../media/image11.png" Type="http://schemas.openxmlformats.org/officeDocument/2006/relationships/image"/><Relationship Id="rId9"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DY2Zl0ApBc9T&amp;line=12&amp;uniqifier=1" TargetMode="External" Type="http://schemas.openxmlformats.org/officeDocument/2006/relationships/hyperlink"/><Relationship Id="rId6" Target="https://colab.research.google.com/drive/1UfIWeUYUpbyXpN2PrNpdGZRPwTuy9R4I#scrollTo=DY2Zl0ApBc9T&amp;line=12&amp;uniqifier=1" TargetMode="External" Type="http://schemas.openxmlformats.org/officeDocument/2006/relationships/hyperlink"/><Relationship Id="rId7" Target="../media/image11.png" Type="http://schemas.openxmlformats.org/officeDocument/2006/relationships/image"/><Relationship Id="rId8"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16.png" Type="http://schemas.openxmlformats.org/officeDocument/2006/relationships/image"/><Relationship Id="rId6" Target="https://colab.research.google.com/drive/1UfIWeUYUpbyXpN2PrNpdGZRPwTuy9R4I#scrollTo=DY2Zl0ApBc9T&amp;line=12&amp;uniqifier=1" TargetMode="External" Type="http://schemas.openxmlformats.org/officeDocument/2006/relationships/hyperlink"/><Relationship Id="rId7" Target="https://colab.research.google.com/drive/1UfIWeUYUpbyXpN2PrNpdGZRPwTuy9R4I#scrollTo=DY2Zl0ApBc9T&amp;line=12&amp;uniqifier=1" TargetMode="External" Type="http://schemas.openxmlformats.org/officeDocument/2006/relationships/hyperlink"/><Relationship Id="rId8" Target="../media/image11.png" Type="http://schemas.openxmlformats.org/officeDocument/2006/relationships/image"/><Relationship Id="rId9"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9TLNsqedFHmC&amp;line=6&amp;uniqifier=1" TargetMode="External" Type="http://schemas.openxmlformats.org/officeDocument/2006/relationships/hyperlink"/><Relationship Id="rId6" Target="https://colab.research.google.com/drive/1UfIWeUYUpbyXpN2PrNpdGZRPwTuy9R4I#scrollTo=9TLNsqedFHmC&amp;line=6&amp;uniqifier=1" TargetMode="External" Type="http://schemas.openxmlformats.org/officeDocument/2006/relationships/hyperlink"/><Relationship Id="rId7" Target="../media/image11.png" Type="http://schemas.openxmlformats.org/officeDocument/2006/relationships/image"/><Relationship Id="rId8" Target="../media/image1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9TLNsqedFHmC&amp;line=6&amp;uniqifier=1" TargetMode="External" Type="http://schemas.openxmlformats.org/officeDocument/2006/relationships/hyperlink"/><Relationship Id="rId6" Target="../media/image11.png" Type="http://schemas.openxmlformats.org/officeDocument/2006/relationships/image"/><Relationship Id="rId7" Target="../media/image1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tCdjyP1LHMa8&amp;line=5&amp;uniqifier=1"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tCdjyP1LHMa8&amp;line=5&amp;uniqifier=1" TargetMode="External" Type="http://schemas.openxmlformats.org/officeDocument/2006/relationships/hyperlink"/></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93MtsUsoJoDJ&amp;line=6&amp;uniqifier=1" TargetMode="External" Type="http://schemas.openxmlformats.org/officeDocument/2006/relationships/hyperlink"/></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93MtsUsoJoDJ&amp;line=6&amp;uniqifier=1" TargetMode="External" Type="http://schemas.openxmlformats.org/officeDocument/2006/relationships/hyperlink"/></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https://colab.research.google.com/drive/1UfIWeUYUpbyXpN2PrNpdGZRPwTuy9R4I#scrollTo=AL0lJe1_LBFR&amp;line=6&amp;uniqifier=1" TargetMode="External" Type="http://schemas.openxmlformats.org/officeDocument/2006/relationships/hyperlink"/><Relationship Id="rId5" Target="../media/image1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AL0lJe1_LBFR&amp;line=6&amp;uniqifier=1"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jpe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https://colab.research.google.com/drive/1UfIWeUYUpbyXpN2PrNpdGZRPwTuy9R4I#scrollTo=n-Ag9vDXd0G7&amp;line=2&amp;uniqifier=1"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7.png" Type="http://schemas.openxmlformats.org/officeDocument/2006/relationships/image"/><Relationship Id="rId6" Target="../media/image16.png" Type="http://schemas.openxmlformats.org/officeDocument/2006/relationships/image"/><Relationship Id="rId7" Target="https://colab.research.google.com/drive/1UfIWeUYUpbyXpN2PrNpdGZRPwTuy9R4I#scrollTo=n-Ag9vDXd0G7&amp;line=2&amp;uniqifier=1"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8.png" Type="http://schemas.openxmlformats.org/officeDocument/2006/relationships/image"/><Relationship Id="rId6" Target="../media/image16.png" Type="http://schemas.openxmlformats.org/officeDocument/2006/relationships/image"/><Relationship Id="rId7" Target="https://colab.research.google.com/drive/1UfIWeUYUpbyXpN2PrNpdGZRPwTuy9R4I#scrollTo=n-Ag9vDXd0G7&amp;line=2&amp;uniqifier=1"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9.png" Type="http://schemas.openxmlformats.org/officeDocument/2006/relationships/image"/><Relationship Id="rId7" Target="https://colab.research.google.com/drive/1UfIWeUYUpbyXpN2PrNpdGZRPwTuy9R4I#scrollTo=n-Ag9vDXd0G7&amp;line=2&amp;uniqifier=1"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6.png" Type="http://schemas.openxmlformats.org/officeDocument/2006/relationships/image"/><Relationship Id="rId7" Target="https://colab.research.google.com/drive/1UfIWeUYUpbyXpN2PrNpdGZRPwTuy9R4I#scrollTo=MD4A6bI2njy0&amp;line=3&amp;uniqifier=1"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16.png" Type="http://schemas.openxmlformats.org/officeDocument/2006/relationships/image"/><Relationship Id="rId5" Target="https://colab.research.google.com/drive/1UfIWeUYUpbyXpN2PrNpdGZRPwTuy9R4I#scrollTo=MD4A6bI2njy0&amp;line=3&amp;uniqifier=1" TargetMode="External" Type="http://schemas.openxmlformats.org/officeDocument/2006/relationships/hyperlink"/><Relationship Id="rId6" Target="../media/image11.png" Type="http://schemas.openxmlformats.org/officeDocument/2006/relationships/image"/><Relationship Id="rId7"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292416" y="1283267"/>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493085" y="3832387"/>
            <a:ext cx="19274170" cy="8229600"/>
          </a:xfrm>
          <a:custGeom>
            <a:avLst/>
            <a:gdLst/>
            <a:ahLst/>
            <a:cxnLst/>
            <a:rect r="r" b="b" t="t" l="l"/>
            <a:pathLst>
              <a:path h="8229600" w="19274170">
                <a:moveTo>
                  <a:pt x="0" y="0"/>
                </a:moveTo>
                <a:lnTo>
                  <a:pt x="19274170" y="0"/>
                </a:lnTo>
                <a:lnTo>
                  <a:pt x="19274170" y="8229600"/>
                </a:lnTo>
                <a:lnTo>
                  <a:pt x="0" y="8229600"/>
                </a:lnTo>
                <a:lnTo>
                  <a:pt x="0" y="0"/>
                </a:lnTo>
                <a:close/>
              </a:path>
            </a:pathLst>
          </a:custGeom>
          <a:blipFill>
            <a:blip r:embed="rId3"/>
            <a:stretch>
              <a:fillRect l="0" t="-37827" r="0" b="-37827"/>
            </a:stretch>
          </a:blipFill>
        </p:spPr>
      </p:sp>
      <p:sp>
        <p:nvSpPr>
          <p:cNvPr name="Freeform 4" id="4"/>
          <p:cNvSpPr/>
          <p:nvPr/>
        </p:nvSpPr>
        <p:spPr>
          <a:xfrm flipH="false" flipV="false" rot="0">
            <a:off x="9688068" y="1028700"/>
            <a:ext cx="7571232" cy="8229600"/>
          </a:xfrm>
          <a:custGeom>
            <a:avLst/>
            <a:gdLst/>
            <a:ahLst/>
            <a:cxnLst/>
            <a:rect r="r" b="b" t="t" l="l"/>
            <a:pathLst>
              <a:path h="8229600" w="7571232">
                <a:moveTo>
                  <a:pt x="0" y="0"/>
                </a:moveTo>
                <a:lnTo>
                  <a:pt x="7571232" y="0"/>
                </a:lnTo>
                <a:lnTo>
                  <a:pt x="7571232"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67660" y="2806796"/>
            <a:ext cx="4377447" cy="4114800"/>
          </a:xfrm>
          <a:custGeom>
            <a:avLst/>
            <a:gdLst/>
            <a:ahLst/>
            <a:cxnLst/>
            <a:rect r="r" b="b" t="t" l="l"/>
            <a:pathLst>
              <a:path h="4114800" w="4377447">
                <a:moveTo>
                  <a:pt x="0" y="0"/>
                </a:moveTo>
                <a:lnTo>
                  <a:pt x="4377447" y="0"/>
                </a:lnTo>
                <a:lnTo>
                  <a:pt x="437744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836361" y="2989369"/>
            <a:ext cx="6674442" cy="3755466"/>
          </a:xfrm>
          <a:prstGeom prst="rect">
            <a:avLst/>
          </a:prstGeom>
        </p:spPr>
        <p:txBody>
          <a:bodyPr anchor="t" rtlCol="false" tIns="0" lIns="0" bIns="0" rIns="0">
            <a:spAutoFit/>
          </a:bodyPr>
          <a:lstStyle/>
          <a:p>
            <a:pPr algn="l">
              <a:lnSpc>
                <a:spcPts val="9605"/>
              </a:lnSpc>
            </a:pPr>
            <a:r>
              <a:rPr lang="en-US" sz="11040" spc="-540">
                <a:solidFill>
                  <a:srgbClr val="000000"/>
                </a:solidFill>
                <a:latin typeface="TT Interphases"/>
                <a:ea typeface="TT Interphases"/>
                <a:cs typeface="TT Interphases"/>
                <a:sym typeface="TT Interphases"/>
              </a:rPr>
              <a:t>Hotel</a:t>
            </a:r>
          </a:p>
          <a:p>
            <a:pPr algn="l">
              <a:lnSpc>
                <a:spcPts val="9605"/>
              </a:lnSpc>
            </a:pPr>
            <a:r>
              <a:rPr lang="en-US" sz="11040" spc="-540">
                <a:solidFill>
                  <a:srgbClr val="000000"/>
                </a:solidFill>
                <a:latin typeface="TT Interphases"/>
                <a:ea typeface="TT Interphases"/>
                <a:cs typeface="TT Interphases"/>
                <a:sym typeface="TT Interphases"/>
              </a:rPr>
              <a:t>Booking </a:t>
            </a:r>
          </a:p>
          <a:p>
            <a:pPr algn="l">
              <a:lnSpc>
                <a:spcPts val="9605"/>
              </a:lnSpc>
            </a:pPr>
            <a:r>
              <a:rPr lang="en-US" sz="11040" spc="-540">
                <a:solidFill>
                  <a:srgbClr val="000000"/>
                </a:solidFill>
                <a:latin typeface="TT Interphases"/>
                <a:ea typeface="TT Interphases"/>
                <a:cs typeface="TT Interphases"/>
                <a:sym typeface="TT Interphases"/>
              </a:rPr>
              <a:t>Analysis</a:t>
            </a:r>
          </a:p>
        </p:txBody>
      </p:sp>
      <p:sp>
        <p:nvSpPr>
          <p:cNvPr name="Freeform 7" id="7"/>
          <p:cNvSpPr/>
          <p:nvPr/>
        </p:nvSpPr>
        <p:spPr>
          <a:xfrm flipH="false" flipV="false" rot="0">
            <a:off x="4402057" y="2035271"/>
            <a:ext cx="1543050" cy="1543050"/>
          </a:xfrm>
          <a:custGeom>
            <a:avLst/>
            <a:gdLst/>
            <a:ahLst/>
            <a:cxnLst/>
            <a:rect r="r" b="b" t="t" l="l"/>
            <a:pathLst>
              <a:path h="1543050" w="1543050">
                <a:moveTo>
                  <a:pt x="0" y="0"/>
                </a:moveTo>
                <a:lnTo>
                  <a:pt x="1543050" y="0"/>
                </a:lnTo>
                <a:lnTo>
                  <a:pt x="1543050" y="1543050"/>
                </a:lnTo>
                <a:lnTo>
                  <a:pt x="0" y="15430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836361" y="6840331"/>
            <a:ext cx="3803950" cy="523890"/>
          </a:xfrm>
          <a:prstGeom prst="rect">
            <a:avLst/>
          </a:prstGeom>
        </p:spPr>
        <p:txBody>
          <a:bodyPr anchor="t" rtlCol="false" tIns="0" lIns="0" bIns="0" rIns="0">
            <a:spAutoFit/>
          </a:bodyPr>
          <a:lstStyle/>
          <a:p>
            <a:pPr algn="l">
              <a:lnSpc>
                <a:spcPts val="4298"/>
              </a:lnSpc>
            </a:pPr>
            <a:r>
              <a:rPr lang="en-US" sz="3332" spc="-99">
                <a:solidFill>
                  <a:srgbClr val="000000"/>
                </a:solidFill>
                <a:latin typeface="TT Interphases"/>
                <a:ea typeface="TT Interphases"/>
                <a:cs typeface="TT Interphases"/>
                <a:sym typeface="TT Interphases"/>
              </a:rPr>
              <a:t>by - Gurdeep Singh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93860" y="1653103"/>
            <a:ext cx="19475721" cy="10587502"/>
          </a:xfrm>
          <a:custGeom>
            <a:avLst/>
            <a:gdLst/>
            <a:ahLst/>
            <a:cxnLst/>
            <a:rect r="r" b="b" t="t" l="l"/>
            <a:pathLst>
              <a:path h="10587502" w="19475721">
                <a:moveTo>
                  <a:pt x="0" y="0"/>
                </a:moveTo>
                <a:lnTo>
                  <a:pt x="19475720" y="0"/>
                </a:lnTo>
                <a:lnTo>
                  <a:pt x="19475720"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10216546" y="3819056"/>
            <a:ext cx="7042754" cy="5439244"/>
          </a:xfrm>
          <a:custGeom>
            <a:avLst/>
            <a:gdLst/>
            <a:ahLst/>
            <a:cxnLst/>
            <a:rect r="r" b="b" t="t" l="l"/>
            <a:pathLst>
              <a:path h="5439244" w="7042754">
                <a:moveTo>
                  <a:pt x="0" y="0"/>
                </a:moveTo>
                <a:lnTo>
                  <a:pt x="7042754" y="0"/>
                </a:lnTo>
                <a:lnTo>
                  <a:pt x="7042754" y="5439244"/>
                </a:lnTo>
                <a:lnTo>
                  <a:pt x="0" y="5439244"/>
                </a:lnTo>
                <a:lnTo>
                  <a:pt x="0" y="0"/>
                </a:lnTo>
                <a:close/>
              </a:path>
            </a:pathLst>
          </a:custGeom>
          <a:blipFill>
            <a:blip r:embed="rId3"/>
            <a:stretch>
              <a:fillRect l="0" t="0" r="0" b="0"/>
            </a:stretch>
          </a:blipFill>
        </p:spPr>
      </p:sp>
      <p:sp>
        <p:nvSpPr>
          <p:cNvPr name="Freeform 4" id="4"/>
          <p:cNvSpPr/>
          <p:nvPr/>
        </p:nvSpPr>
        <p:spPr>
          <a:xfrm flipH="false" flipV="false" rot="0">
            <a:off x="1028700" y="1995322"/>
            <a:ext cx="16230600" cy="1372647"/>
          </a:xfrm>
          <a:custGeom>
            <a:avLst/>
            <a:gdLst/>
            <a:ahLst/>
            <a:cxnLst/>
            <a:rect r="r" b="b" t="t" l="l"/>
            <a:pathLst>
              <a:path h="1372647" w="16230600">
                <a:moveTo>
                  <a:pt x="0" y="0"/>
                </a:moveTo>
                <a:lnTo>
                  <a:pt x="16230600" y="0"/>
                </a:lnTo>
                <a:lnTo>
                  <a:pt x="16230600" y="1372648"/>
                </a:lnTo>
                <a:lnTo>
                  <a:pt x="0" y="1372648"/>
                </a:lnTo>
                <a:lnTo>
                  <a:pt x="0" y="0"/>
                </a:lnTo>
                <a:close/>
              </a:path>
            </a:pathLst>
          </a:custGeom>
          <a:blipFill>
            <a:blip r:embed="rId4"/>
            <a:stretch>
              <a:fillRect l="-13800" t="0" r="-13800" b="-228163"/>
            </a:stretch>
          </a:blipFill>
        </p:spPr>
      </p:sp>
      <p:sp>
        <p:nvSpPr>
          <p:cNvPr name="TextBox 5" id="5"/>
          <p:cNvSpPr txBox="true"/>
          <p:nvPr/>
        </p:nvSpPr>
        <p:spPr>
          <a:xfrm rot="0">
            <a:off x="1028700" y="2147722"/>
            <a:ext cx="16230600" cy="1148383"/>
          </a:xfrm>
          <a:prstGeom prst="rect">
            <a:avLst/>
          </a:prstGeom>
        </p:spPr>
        <p:txBody>
          <a:bodyPr anchor="t" rtlCol="false" tIns="0" lIns="0" bIns="0" rIns="0">
            <a:spAutoFit/>
          </a:bodyPr>
          <a:lstStyle/>
          <a:p>
            <a:pPr algn="ctr">
              <a:lnSpc>
                <a:spcPts val="4304"/>
              </a:lnSpc>
            </a:pPr>
            <a:r>
              <a:rPr lang="en-US" sz="4948" spc="-242">
                <a:solidFill>
                  <a:srgbClr val="000000"/>
                </a:solidFill>
                <a:latin typeface="TT Interphases"/>
                <a:ea typeface="TT Interphases"/>
                <a:cs typeface="TT Interphases"/>
                <a:sym typeface="TT Interphases"/>
              </a:rPr>
              <a:t>How do booking patterns vary across channels, room types, and star ratings?</a:t>
            </a:r>
          </a:p>
        </p:txBody>
      </p:sp>
      <p:sp>
        <p:nvSpPr>
          <p:cNvPr name="TextBox 6" id="6"/>
          <p:cNvSpPr txBox="true"/>
          <p:nvPr/>
        </p:nvSpPr>
        <p:spPr>
          <a:xfrm rot="0">
            <a:off x="552252" y="3752381"/>
            <a:ext cx="8927504" cy="4874261"/>
          </a:xfrm>
          <a:prstGeom prst="rect">
            <a:avLst/>
          </a:prstGeom>
        </p:spPr>
        <p:txBody>
          <a:bodyPr anchor="t" rtlCol="false" tIns="0" lIns="0" bIns="0" rIns="0">
            <a:spAutoFit/>
          </a:bodyPr>
          <a:lstStyle/>
          <a:p>
            <a:pPr algn="l">
              <a:lnSpc>
                <a:spcPts val="4339"/>
              </a:lnSpc>
            </a:pPr>
          </a:p>
          <a:p>
            <a:pPr algn="l" marL="669281" indent="-334641" lvl="1">
              <a:lnSpc>
                <a:spcPts val="4339"/>
              </a:lnSpc>
              <a:buFont typeface="Arial"/>
              <a:buChar char="•"/>
            </a:pPr>
            <a:r>
              <a:rPr lang="en-US" b="true" sz="3099" spc="-151" u="sng">
                <a:solidFill>
                  <a:srgbClr val="000000"/>
                </a:solidFill>
                <a:latin typeface="TT Interphases Bold"/>
                <a:ea typeface="TT Interphases Bold"/>
                <a:cs typeface="TT Interphases Bold"/>
                <a:sym typeface="TT Interphases Bold"/>
                <a:hlinkClick r:id="rId5" tooltip="https://colab.research.google.com/drive/1UfIWeUYUpbyXpN2PrNpdGZRPwTuy9R4I#scrollTo=MD4A6bI2njy0&amp;line=3&amp;uniqifier=1"/>
              </a:rPr>
              <a:t>By Star Rating ⚡️</a:t>
            </a:r>
          </a:p>
          <a:p>
            <a:pPr algn="l" marL="2007844" indent="-501961" lvl="3">
              <a:lnSpc>
                <a:spcPts val="4339"/>
              </a:lnSpc>
              <a:buFont typeface="Arial"/>
              <a:buChar char="￭"/>
            </a:pPr>
            <a:r>
              <a:rPr lang="en-US" sz="3099" spc="-151">
                <a:solidFill>
                  <a:srgbClr val="000000"/>
                </a:solidFill>
                <a:latin typeface="TT Interphases"/>
                <a:ea typeface="TT Interphases"/>
                <a:cs typeface="TT Interphases"/>
                <a:sym typeface="TT Interphases"/>
              </a:rPr>
              <a:t>4-star hotels: ~40%</a:t>
            </a:r>
          </a:p>
          <a:p>
            <a:pPr algn="l" marL="2007844" indent="-501961" lvl="3">
              <a:lnSpc>
                <a:spcPts val="4339"/>
              </a:lnSpc>
              <a:buFont typeface="Arial"/>
              <a:buChar char="￭"/>
            </a:pPr>
            <a:r>
              <a:rPr lang="en-US" sz="3099" spc="-151">
                <a:solidFill>
                  <a:srgbClr val="000000"/>
                </a:solidFill>
                <a:latin typeface="TT Interphases"/>
                <a:ea typeface="TT Interphases"/>
                <a:cs typeface="TT Interphases"/>
                <a:sym typeface="TT Interphases"/>
              </a:rPr>
              <a:t>3-star hotels: ~35%</a:t>
            </a:r>
          </a:p>
          <a:p>
            <a:pPr algn="l" marL="2007844" indent="-501961" lvl="3">
              <a:lnSpc>
                <a:spcPts val="4339"/>
              </a:lnSpc>
              <a:buFont typeface="Arial"/>
              <a:buChar char="￭"/>
            </a:pPr>
            <a:r>
              <a:rPr lang="en-US" sz="3099" spc="-151">
                <a:solidFill>
                  <a:srgbClr val="000000"/>
                </a:solidFill>
                <a:latin typeface="TT Interphases"/>
                <a:ea typeface="TT Interphases"/>
                <a:cs typeface="TT Interphases"/>
                <a:sym typeface="TT Interphases"/>
              </a:rPr>
              <a:t>5-star hotels: ~15%</a:t>
            </a:r>
          </a:p>
          <a:p>
            <a:pPr algn="l" marL="2007844" indent="-501961" lvl="3">
              <a:lnSpc>
                <a:spcPts val="4339"/>
              </a:lnSpc>
              <a:buFont typeface="Arial"/>
              <a:buChar char="￭"/>
            </a:pPr>
            <a:r>
              <a:rPr lang="en-US" sz="3099" spc="-151">
                <a:solidFill>
                  <a:srgbClr val="000000"/>
                </a:solidFill>
                <a:latin typeface="TT Interphases"/>
                <a:ea typeface="TT Interphases"/>
                <a:cs typeface="TT Interphases"/>
                <a:sym typeface="TT Interphases"/>
              </a:rPr>
              <a:t>2-star hotels: ~10%</a:t>
            </a:r>
          </a:p>
          <a:p>
            <a:pPr algn="l" marL="1338563" indent="-446188" lvl="2">
              <a:lnSpc>
                <a:spcPts val="4339"/>
              </a:lnSpc>
              <a:buFont typeface="Arial"/>
              <a:buChar char="⚬"/>
            </a:pPr>
            <a:r>
              <a:rPr lang="en-US" sz="3099" spc="-151">
                <a:solidFill>
                  <a:srgbClr val="000000"/>
                </a:solidFill>
                <a:latin typeface="TT Interphases"/>
                <a:ea typeface="TT Interphases"/>
                <a:cs typeface="TT Interphases"/>
                <a:sym typeface="TT Interphases"/>
              </a:rPr>
              <a:t> 👉 Most confirmed bookings lean toward mid-range hotels (3-4 stars), while budget (2-star) and premium (5-star) hotels are less preferred.</a:t>
            </a:r>
          </a:p>
        </p:txBody>
      </p:sp>
      <p:sp>
        <p:nvSpPr>
          <p:cNvPr name="Freeform 7" id="7"/>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93860" y="1653103"/>
            <a:ext cx="19475721" cy="10587502"/>
          </a:xfrm>
          <a:custGeom>
            <a:avLst/>
            <a:gdLst/>
            <a:ahLst/>
            <a:cxnLst/>
            <a:rect r="r" b="b" t="t" l="l"/>
            <a:pathLst>
              <a:path h="10587502" w="19475721">
                <a:moveTo>
                  <a:pt x="0" y="0"/>
                </a:moveTo>
                <a:lnTo>
                  <a:pt x="19475720" y="0"/>
                </a:lnTo>
                <a:lnTo>
                  <a:pt x="19475720"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9521074" y="3785218"/>
            <a:ext cx="7738226" cy="5439244"/>
          </a:xfrm>
          <a:custGeom>
            <a:avLst/>
            <a:gdLst/>
            <a:ahLst/>
            <a:cxnLst/>
            <a:rect r="r" b="b" t="t" l="l"/>
            <a:pathLst>
              <a:path h="5439244" w="7738226">
                <a:moveTo>
                  <a:pt x="0" y="0"/>
                </a:moveTo>
                <a:lnTo>
                  <a:pt x="7738226" y="0"/>
                </a:lnTo>
                <a:lnTo>
                  <a:pt x="7738226" y="5439244"/>
                </a:lnTo>
                <a:lnTo>
                  <a:pt x="0" y="5439244"/>
                </a:lnTo>
                <a:lnTo>
                  <a:pt x="0" y="0"/>
                </a:lnTo>
                <a:close/>
              </a:path>
            </a:pathLst>
          </a:custGeom>
          <a:blipFill>
            <a:blip r:embed="rId3"/>
            <a:stretch>
              <a:fillRect l="0" t="-37" r="0" b="-842"/>
            </a:stretch>
          </a:blipFill>
        </p:spPr>
      </p:sp>
      <p:sp>
        <p:nvSpPr>
          <p:cNvPr name="Freeform 4" id="4"/>
          <p:cNvSpPr/>
          <p:nvPr/>
        </p:nvSpPr>
        <p:spPr>
          <a:xfrm flipH="false" flipV="false" rot="0">
            <a:off x="1028700" y="2016634"/>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4"/>
            <a:stretch>
              <a:fillRect l="0" t="0" r="0" b="-228163"/>
            </a:stretch>
          </a:blipFill>
        </p:spPr>
      </p:sp>
      <p:sp>
        <p:nvSpPr>
          <p:cNvPr name="TextBox 5" id="5"/>
          <p:cNvSpPr txBox="true"/>
          <p:nvPr/>
        </p:nvSpPr>
        <p:spPr>
          <a:xfrm rot="0">
            <a:off x="1028700" y="2169034"/>
            <a:ext cx="16230600" cy="60960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What do you notice about cancellation behavior?</a:t>
            </a:r>
          </a:p>
        </p:txBody>
      </p:sp>
      <p:sp>
        <p:nvSpPr>
          <p:cNvPr name="TextBox 6" id="6"/>
          <p:cNvSpPr txBox="true"/>
          <p:nvPr/>
        </p:nvSpPr>
        <p:spPr>
          <a:xfrm rot="0">
            <a:off x="552252" y="3445326"/>
            <a:ext cx="8858731" cy="5779136"/>
          </a:xfrm>
          <a:prstGeom prst="rect">
            <a:avLst/>
          </a:prstGeom>
        </p:spPr>
        <p:txBody>
          <a:bodyPr anchor="t" rtlCol="false" tIns="0" lIns="0" bIns="0" rIns="0">
            <a:spAutoFit/>
          </a:bodyPr>
          <a:lstStyle/>
          <a:p>
            <a:pPr algn="ctr">
              <a:lnSpc>
                <a:spcPts val="4339"/>
              </a:lnSpc>
            </a:pPr>
          </a:p>
          <a:p>
            <a:pPr algn="ctr">
              <a:lnSpc>
                <a:spcPts val="5739"/>
              </a:lnSpc>
            </a:pPr>
            <a:r>
              <a:rPr lang="en-US" b="true" sz="4099" spc="-200" u="sng">
                <a:solidFill>
                  <a:srgbClr val="000000"/>
                </a:solidFill>
                <a:latin typeface="TT Interphases Bold"/>
                <a:ea typeface="TT Interphases Bold"/>
                <a:cs typeface="TT Interphases Bold"/>
                <a:sym typeface="TT Interphases Bold"/>
                <a:hlinkClick r:id="rId5" tooltip="https://colab.research.google.com/drive/1UfIWeUYUpbyXpN2PrNpdGZRPwTuy9R4I#scrollTo=CTTArXReoYX7&amp;line=5&amp;uniqifier=1"/>
              </a:rPr>
              <a:t>Overall Channel Impact </a:t>
            </a:r>
            <a:r>
              <a:rPr lang="en-US" sz="4099" spc="-200">
                <a:solidFill>
                  <a:srgbClr val="000000"/>
                </a:solidFill>
                <a:latin typeface="TT Interphases"/>
                <a:ea typeface="TT Interphases"/>
                <a:cs typeface="TT Interphases"/>
                <a:sym typeface="TT Interphases"/>
              </a:rPr>
              <a:t>🔗</a:t>
            </a:r>
          </a:p>
          <a:p>
            <a:pPr algn="ctr">
              <a:lnSpc>
                <a:spcPts val="5739"/>
              </a:lnSpc>
            </a:pPr>
          </a:p>
          <a:p>
            <a:pPr algn="l" marL="669281" indent="-334641" lvl="1">
              <a:lnSpc>
                <a:spcPts val="4339"/>
              </a:lnSpc>
              <a:buFont typeface="Arial"/>
              <a:buChar char="•"/>
            </a:pPr>
            <a:r>
              <a:rPr lang="en-US" sz="3099" spc="-151">
                <a:solidFill>
                  <a:srgbClr val="000000"/>
                </a:solidFill>
                <a:latin typeface="TT Interphases"/>
                <a:ea typeface="TT Interphases"/>
                <a:cs typeface="TT Interphases"/>
                <a:sym typeface="TT Interphases"/>
              </a:rPr>
              <a:t>Cancellations are fairly balanced across platforms:</a:t>
            </a:r>
          </a:p>
          <a:p>
            <a:pPr algn="l" marL="1338563" indent="-446188" lvl="2">
              <a:lnSpc>
                <a:spcPts val="4339"/>
              </a:lnSpc>
              <a:buFont typeface="Arial"/>
              <a:buChar char="⚬"/>
            </a:pPr>
            <a:r>
              <a:rPr lang="en-US" sz="3099" spc="-151">
                <a:solidFill>
                  <a:srgbClr val="000000"/>
                </a:solidFill>
                <a:latin typeface="TT Interphases"/>
                <a:ea typeface="TT Interphases"/>
                <a:cs typeface="TT Interphases"/>
                <a:sym typeface="TT Interphases"/>
              </a:rPr>
              <a:t>Web: ~22% cancellation rate</a:t>
            </a:r>
          </a:p>
          <a:p>
            <a:pPr algn="l" marL="1338563" indent="-446188" lvl="2">
              <a:lnSpc>
                <a:spcPts val="4339"/>
              </a:lnSpc>
              <a:buFont typeface="Arial"/>
              <a:buChar char="⚬"/>
            </a:pPr>
            <a:r>
              <a:rPr lang="en-US" sz="3099" spc="-151">
                <a:solidFill>
                  <a:srgbClr val="000000"/>
                </a:solidFill>
                <a:latin typeface="TT Interphases"/>
                <a:ea typeface="TT Interphases"/>
                <a:cs typeface="TT Interphases"/>
                <a:sym typeface="TT Interphases"/>
              </a:rPr>
              <a:t>Android: ~21.7%</a:t>
            </a:r>
          </a:p>
          <a:p>
            <a:pPr algn="l" marL="1338563" indent="-446188" lvl="2">
              <a:lnSpc>
                <a:spcPts val="4339"/>
              </a:lnSpc>
              <a:buFont typeface="Arial"/>
              <a:buChar char="⚬"/>
            </a:pPr>
            <a:r>
              <a:rPr lang="en-US" sz="3099" spc="-151">
                <a:solidFill>
                  <a:srgbClr val="000000"/>
                </a:solidFill>
                <a:latin typeface="TT Interphases"/>
                <a:ea typeface="TT Interphases"/>
                <a:cs typeface="TT Interphases"/>
                <a:sym typeface="TT Interphases"/>
              </a:rPr>
              <a:t>iOS: ~21.9%</a:t>
            </a:r>
          </a:p>
          <a:p>
            <a:pPr algn="l" marL="669281" indent="-334641" lvl="1">
              <a:lnSpc>
                <a:spcPts val="4339"/>
              </a:lnSpc>
              <a:buFont typeface="Arial"/>
              <a:buChar char="•"/>
            </a:pPr>
            <a:r>
              <a:rPr lang="en-US" sz="3099" spc="-151">
                <a:solidFill>
                  <a:srgbClr val="000000"/>
                </a:solidFill>
                <a:latin typeface="TT Interphases"/>
                <a:ea typeface="TT Interphases"/>
                <a:cs typeface="TT Interphases"/>
                <a:sym typeface="TT Interphases"/>
              </a:rPr>
              <a:t>👉 No single channel shows a dramatically higher cancellation tendency — all hover around 1 in 5 bookings.</a:t>
            </a:r>
          </a:p>
        </p:txBody>
      </p:sp>
      <p:sp>
        <p:nvSpPr>
          <p:cNvPr name="Freeform 7" id="7"/>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93860" y="1653103"/>
            <a:ext cx="19475721" cy="10587502"/>
          </a:xfrm>
          <a:custGeom>
            <a:avLst/>
            <a:gdLst/>
            <a:ahLst/>
            <a:cxnLst/>
            <a:rect r="r" b="b" t="t" l="l"/>
            <a:pathLst>
              <a:path h="10587502" w="19475721">
                <a:moveTo>
                  <a:pt x="0" y="0"/>
                </a:moveTo>
                <a:lnTo>
                  <a:pt x="19475720" y="0"/>
                </a:lnTo>
                <a:lnTo>
                  <a:pt x="19475720"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9681948" y="3919928"/>
            <a:ext cx="7577352" cy="5338372"/>
          </a:xfrm>
          <a:custGeom>
            <a:avLst/>
            <a:gdLst/>
            <a:ahLst/>
            <a:cxnLst/>
            <a:rect r="r" b="b" t="t" l="l"/>
            <a:pathLst>
              <a:path h="5338372" w="7577352">
                <a:moveTo>
                  <a:pt x="0" y="0"/>
                </a:moveTo>
                <a:lnTo>
                  <a:pt x="7577352" y="0"/>
                </a:lnTo>
                <a:lnTo>
                  <a:pt x="7577352" y="5338372"/>
                </a:lnTo>
                <a:lnTo>
                  <a:pt x="0" y="5338372"/>
                </a:lnTo>
                <a:lnTo>
                  <a:pt x="0" y="0"/>
                </a:lnTo>
                <a:close/>
              </a:path>
            </a:pathLst>
          </a:custGeom>
          <a:blipFill>
            <a:blip r:embed="rId3"/>
            <a:stretch>
              <a:fillRect l="0" t="0" r="0" b="-649"/>
            </a:stretch>
          </a:blipFill>
        </p:spPr>
      </p:sp>
      <p:sp>
        <p:nvSpPr>
          <p:cNvPr name="Freeform 4" id="4"/>
          <p:cNvSpPr/>
          <p:nvPr/>
        </p:nvSpPr>
        <p:spPr>
          <a:xfrm flipH="false" flipV="false" rot="0">
            <a:off x="1028700" y="2016634"/>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4"/>
            <a:stretch>
              <a:fillRect l="0" t="0" r="0" b="-228163"/>
            </a:stretch>
          </a:blipFill>
        </p:spPr>
      </p:sp>
      <p:sp>
        <p:nvSpPr>
          <p:cNvPr name="TextBox 5" id="5"/>
          <p:cNvSpPr txBox="true"/>
          <p:nvPr/>
        </p:nvSpPr>
        <p:spPr>
          <a:xfrm rot="0">
            <a:off x="1028700" y="2169034"/>
            <a:ext cx="16230600" cy="60960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What do you notice about cancellation behavior?</a:t>
            </a:r>
          </a:p>
        </p:txBody>
      </p:sp>
      <p:sp>
        <p:nvSpPr>
          <p:cNvPr name="TextBox 6" id="6"/>
          <p:cNvSpPr txBox="true"/>
          <p:nvPr/>
        </p:nvSpPr>
        <p:spPr>
          <a:xfrm rot="0">
            <a:off x="1028700" y="3454851"/>
            <a:ext cx="8653248" cy="5776668"/>
          </a:xfrm>
          <a:prstGeom prst="rect">
            <a:avLst/>
          </a:prstGeom>
        </p:spPr>
        <p:txBody>
          <a:bodyPr anchor="t" rtlCol="false" tIns="0" lIns="0" bIns="0" rIns="0">
            <a:spAutoFit/>
          </a:bodyPr>
          <a:lstStyle/>
          <a:p>
            <a:pPr algn="ctr">
              <a:lnSpc>
                <a:spcPts val="4239"/>
              </a:lnSpc>
            </a:pPr>
          </a:p>
          <a:p>
            <a:pPr algn="ctr">
              <a:lnSpc>
                <a:spcPts val="6700"/>
              </a:lnSpc>
            </a:pPr>
            <a:r>
              <a:rPr lang="en-US" b="true" sz="4786" spc="-234" u="sng">
                <a:solidFill>
                  <a:srgbClr val="000000"/>
                </a:solidFill>
                <a:latin typeface="TT Interphases Bold"/>
                <a:ea typeface="TT Interphases Bold"/>
                <a:cs typeface="TT Interphases Bold"/>
                <a:sym typeface="TT Interphases Bold"/>
                <a:hlinkClick r:id="rId5" tooltip="https://colab.research.google.com/drive/1UfIWeUYUpbyXpN2PrNpdGZRPwTuy9R4I#scrollTo=CTTArXReoYX7&amp;line=5&amp;uniqifier=1"/>
              </a:rPr>
              <a:t>By Room Type 🔗</a:t>
            </a:r>
          </a:p>
          <a:p>
            <a:pPr algn="ctr">
              <a:lnSpc>
                <a:spcPts val="5606"/>
              </a:lnSpc>
            </a:pPr>
          </a:p>
          <a:p>
            <a:pPr algn="l" marL="653757" indent="-326879" lvl="1">
              <a:lnSpc>
                <a:spcPts val="4239"/>
              </a:lnSpc>
              <a:buFont typeface="Arial"/>
              <a:buChar char="•"/>
            </a:pPr>
            <a:r>
              <a:rPr lang="en-US" sz="3028" spc="-148">
                <a:solidFill>
                  <a:srgbClr val="000000"/>
                </a:solidFill>
                <a:latin typeface="TT Interphases"/>
                <a:ea typeface="TT Interphases"/>
                <a:cs typeface="TT Interphases"/>
                <a:sym typeface="TT Interphases"/>
              </a:rPr>
              <a:t>Standard rooms see the majority of cancellations (~64%).</a:t>
            </a:r>
          </a:p>
          <a:p>
            <a:pPr algn="l" marL="653757" indent="-326879" lvl="1">
              <a:lnSpc>
                <a:spcPts val="4239"/>
              </a:lnSpc>
              <a:buFont typeface="Arial"/>
              <a:buChar char="•"/>
            </a:pPr>
            <a:r>
              <a:rPr lang="en-US" sz="3028" spc="-148">
                <a:solidFill>
                  <a:srgbClr val="000000"/>
                </a:solidFill>
                <a:latin typeface="TT Interphases"/>
                <a:ea typeface="TT Interphases"/>
                <a:cs typeface="TT Interphases"/>
                <a:sym typeface="TT Interphases"/>
              </a:rPr>
              <a:t>Deluxe rooms make up ~28% of cancellations.</a:t>
            </a:r>
          </a:p>
          <a:p>
            <a:pPr algn="l" marL="653757" indent="-326879" lvl="1">
              <a:lnSpc>
                <a:spcPts val="4239"/>
              </a:lnSpc>
              <a:buFont typeface="Arial"/>
              <a:buChar char="•"/>
            </a:pPr>
            <a:r>
              <a:rPr lang="en-US" sz="3028" spc="-148">
                <a:solidFill>
                  <a:srgbClr val="000000"/>
                </a:solidFill>
                <a:latin typeface="TT Interphases"/>
                <a:ea typeface="TT Interphases"/>
                <a:cs typeface="TT Interphases"/>
                <a:sym typeface="TT Interphases"/>
              </a:rPr>
              <a:t>Suites are least likely to be cancelled (~9%).</a:t>
            </a:r>
          </a:p>
          <a:p>
            <a:pPr algn="l" marL="653757" indent="-326879" lvl="1">
              <a:lnSpc>
                <a:spcPts val="4239"/>
              </a:lnSpc>
              <a:buFont typeface="Arial"/>
              <a:buChar char="•"/>
            </a:pPr>
            <a:r>
              <a:rPr lang="en-US" sz="3028" spc="-148">
                <a:solidFill>
                  <a:srgbClr val="000000"/>
                </a:solidFill>
                <a:latin typeface="TT Interphases"/>
                <a:ea typeface="TT Interphases"/>
                <a:cs typeface="TT Interphases"/>
                <a:sym typeface="TT Interphases"/>
              </a:rPr>
              <a:t> 👉 This mirrors booking volume patterns — since most bookings are for Standard rooms, they also drive most cancellations.</a:t>
            </a:r>
          </a:p>
        </p:txBody>
      </p:sp>
      <p:sp>
        <p:nvSpPr>
          <p:cNvPr name="Freeform 7" id="7"/>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76687"/>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2"/>
            <a:stretch>
              <a:fillRect l="0" t="0" r="0" b="-228163"/>
            </a:stretch>
          </a:blipFill>
        </p:spPr>
      </p:sp>
      <p:sp>
        <p:nvSpPr>
          <p:cNvPr name="Freeform 3" id="3"/>
          <p:cNvSpPr/>
          <p:nvPr/>
        </p:nvSpPr>
        <p:spPr>
          <a:xfrm flipH="false" flipV="false" rot="0">
            <a:off x="1028700" y="1876687"/>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2"/>
            <a:stretch>
              <a:fillRect l="0" t="0" r="0" b="-228163"/>
            </a:stretch>
          </a:blipFill>
        </p:spPr>
      </p:sp>
      <p:sp>
        <p:nvSpPr>
          <p:cNvPr name="Freeform 4" id="4"/>
          <p:cNvSpPr/>
          <p:nvPr/>
        </p:nvSpPr>
        <p:spPr>
          <a:xfrm flipH="false" flipV="false" rot="0">
            <a:off x="-593860" y="1653103"/>
            <a:ext cx="19475721" cy="10587502"/>
          </a:xfrm>
          <a:custGeom>
            <a:avLst/>
            <a:gdLst/>
            <a:ahLst/>
            <a:cxnLst/>
            <a:rect r="r" b="b" t="t" l="l"/>
            <a:pathLst>
              <a:path h="10587502" w="19475721">
                <a:moveTo>
                  <a:pt x="0" y="0"/>
                </a:moveTo>
                <a:lnTo>
                  <a:pt x="19475720" y="0"/>
                </a:lnTo>
                <a:lnTo>
                  <a:pt x="19475720" y="10587502"/>
                </a:lnTo>
                <a:lnTo>
                  <a:pt x="0" y="10587502"/>
                </a:lnTo>
                <a:lnTo>
                  <a:pt x="0" y="0"/>
                </a:lnTo>
                <a:close/>
              </a:path>
            </a:pathLst>
          </a:custGeom>
          <a:blipFill>
            <a:blip r:embed="rId3"/>
            <a:stretch>
              <a:fillRect l="0" t="-11278" r="0" b="-11278"/>
            </a:stretch>
          </a:blipFill>
        </p:spPr>
      </p:sp>
      <p:sp>
        <p:nvSpPr>
          <p:cNvPr name="Freeform 5" id="5"/>
          <p:cNvSpPr/>
          <p:nvPr/>
        </p:nvSpPr>
        <p:spPr>
          <a:xfrm flipH="false" flipV="false" rot="0">
            <a:off x="9887431" y="3819056"/>
            <a:ext cx="7720735" cy="5456973"/>
          </a:xfrm>
          <a:custGeom>
            <a:avLst/>
            <a:gdLst/>
            <a:ahLst/>
            <a:cxnLst/>
            <a:rect r="r" b="b" t="t" l="l"/>
            <a:pathLst>
              <a:path h="5456973" w="7720735">
                <a:moveTo>
                  <a:pt x="0" y="0"/>
                </a:moveTo>
                <a:lnTo>
                  <a:pt x="7720735" y="0"/>
                </a:lnTo>
                <a:lnTo>
                  <a:pt x="7720735" y="5456974"/>
                </a:lnTo>
                <a:lnTo>
                  <a:pt x="0" y="5456974"/>
                </a:lnTo>
                <a:lnTo>
                  <a:pt x="0" y="0"/>
                </a:lnTo>
                <a:close/>
              </a:path>
            </a:pathLst>
          </a:custGeom>
          <a:blipFill>
            <a:blip r:embed="rId4"/>
            <a:stretch>
              <a:fillRect l="0" t="-324" r="0" b="0"/>
            </a:stretch>
          </a:blipFill>
        </p:spPr>
      </p:sp>
      <p:sp>
        <p:nvSpPr>
          <p:cNvPr name="Freeform 6" id="6"/>
          <p:cNvSpPr/>
          <p:nvPr/>
        </p:nvSpPr>
        <p:spPr>
          <a:xfrm flipH="false" flipV="false" rot="0">
            <a:off x="1028700" y="1876687"/>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2"/>
            <a:stretch>
              <a:fillRect l="0" t="0" r="0" b="-228163"/>
            </a:stretch>
          </a:blipFill>
        </p:spPr>
      </p:sp>
      <p:sp>
        <p:nvSpPr>
          <p:cNvPr name="TextBox 7" id="7"/>
          <p:cNvSpPr txBox="true"/>
          <p:nvPr/>
        </p:nvSpPr>
        <p:spPr>
          <a:xfrm rot="0">
            <a:off x="1028700" y="2191111"/>
            <a:ext cx="16230600" cy="587464"/>
          </a:xfrm>
          <a:prstGeom prst="rect">
            <a:avLst/>
          </a:prstGeom>
        </p:spPr>
        <p:txBody>
          <a:bodyPr anchor="t" rtlCol="false" tIns="0" lIns="0" bIns="0" rIns="0">
            <a:spAutoFit/>
          </a:bodyPr>
          <a:lstStyle/>
          <a:p>
            <a:pPr algn="ctr">
              <a:lnSpc>
                <a:spcPts val="4223"/>
              </a:lnSpc>
            </a:pPr>
            <a:r>
              <a:rPr lang="en-US" sz="4854" spc="-237">
                <a:solidFill>
                  <a:srgbClr val="000000"/>
                </a:solidFill>
                <a:latin typeface="TT Interphases"/>
                <a:ea typeface="TT Interphases"/>
                <a:cs typeface="TT Interphases"/>
                <a:sym typeface="TT Interphases"/>
              </a:rPr>
              <a:t>What do you notice about cancellation behavior?</a:t>
            </a:r>
          </a:p>
        </p:txBody>
      </p:sp>
      <p:sp>
        <p:nvSpPr>
          <p:cNvPr name="TextBox 8" id="8"/>
          <p:cNvSpPr txBox="true"/>
          <p:nvPr/>
        </p:nvSpPr>
        <p:spPr>
          <a:xfrm rot="0">
            <a:off x="1028700" y="3479164"/>
            <a:ext cx="8858731" cy="5741036"/>
          </a:xfrm>
          <a:prstGeom prst="rect">
            <a:avLst/>
          </a:prstGeom>
        </p:spPr>
        <p:txBody>
          <a:bodyPr anchor="t" rtlCol="false" tIns="0" lIns="0" bIns="0" rIns="0">
            <a:spAutoFit/>
          </a:bodyPr>
          <a:lstStyle/>
          <a:p>
            <a:pPr algn="ctr">
              <a:lnSpc>
                <a:spcPts val="4339"/>
              </a:lnSpc>
            </a:pPr>
          </a:p>
          <a:p>
            <a:pPr algn="ctr">
              <a:lnSpc>
                <a:spcPts val="6859"/>
              </a:lnSpc>
            </a:pPr>
            <a:r>
              <a:rPr lang="en-US" b="true" sz="4899" spc="-240" u="sng">
                <a:solidFill>
                  <a:srgbClr val="000000"/>
                </a:solidFill>
                <a:latin typeface="TT Interphases Bold"/>
                <a:ea typeface="TT Interphases Bold"/>
                <a:cs typeface="TT Interphases Bold"/>
                <a:sym typeface="TT Interphases Bold"/>
                <a:hlinkClick r:id="rId5" tooltip="https://colab.research.google.com/drive/1UfIWeUYUpbyXpN2PrNpdGZRPwTuy9R4I#scrollTo=CTTArXReoYX7&amp;line=5&amp;uniqifier=1"/>
              </a:rPr>
              <a:t>By Star Rating 🔗</a:t>
            </a:r>
          </a:p>
          <a:p>
            <a:pPr algn="l">
              <a:lnSpc>
                <a:spcPts val="4339"/>
              </a:lnSpc>
            </a:pPr>
          </a:p>
          <a:p>
            <a:pPr algn="l" marL="669281" indent="-334641" lvl="1">
              <a:lnSpc>
                <a:spcPts val="4339"/>
              </a:lnSpc>
              <a:buFont typeface="Arial"/>
              <a:buChar char="•"/>
            </a:pPr>
            <a:r>
              <a:rPr lang="en-US" sz="3099" spc="-151">
                <a:solidFill>
                  <a:srgbClr val="000000"/>
                </a:solidFill>
                <a:latin typeface="TT Interphases"/>
                <a:ea typeface="TT Interphases"/>
                <a:cs typeface="TT Interphases"/>
                <a:sym typeface="TT Interphases"/>
              </a:rPr>
              <a:t>4 ⭐️ hotels: ~40% of cancellations</a:t>
            </a:r>
          </a:p>
          <a:p>
            <a:pPr algn="l" marL="669281" indent="-334641" lvl="1">
              <a:lnSpc>
                <a:spcPts val="4339"/>
              </a:lnSpc>
              <a:buFont typeface="Arial"/>
              <a:buChar char="•"/>
            </a:pPr>
            <a:r>
              <a:rPr lang="en-US" sz="3099" spc="-151">
                <a:solidFill>
                  <a:srgbClr val="000000"/>
                </a:solidFill>
                <a:latin typeface="TT Interphases"/>
                <a:ea typeface="TT Interphases"/>
                <a:cs typeface="TT Interphases"/>
                <a:sym typeface="TT Interphases"/>
              </a:rPr>
              <a:t>3 ⭐️ hotels: ~35%</a:t>
            </a:r>
          </a:p>
          <a:p>
            <a:pPr algn="l" marL="669281" indent="-334641" lvl="1">
              <a:lnSpc>
                <a:spcPts val="4339"/>
              </a:lnSpc>
              <a:buFont typeface="Arial"/>
              <a:buChar char="•"/>
            </a:pPr>
            <a:r>
              <a:rPr lang="en-US" sz="3099" spc="-151">
                <a:solidFill>
                  <a:srgbClr val="000000"/>
                </a:solidFill>
                <a:latin typeface="TT Interphases"/>
                <a:ea typeface="TT Interphases"/>
                <a:cs typeface="TT Interphases"/>
                <a:sym typeface="TT Interphases"/>
              </a:rPr>
              <a:t>5 ⭐️ hotels: ~16%</a:t>
            </a:r>
          </a:p>
          <a:p>
            <a:pPr algn="l" marL="669281" indent="-334641" lvl="1">
              <a:lnSpc>
                <a:spcPts val="4339"/>
              </a:lnSpc>
              <a:buFont typeface="Arial"/>
              <a:buChar char="•"/>
            </a:pPr>
            <a:r>
              <a:rPr lang="en-US" sz="3099" spc="-151">
                <a:solidFill>
                  <a:srgbClr val="000000"/>
                </a:solidFill>
                <a:latin typeface="TT Interphases"/>
                <a:ea typeface="TT Interphases"/>
                <a:cs typeface="TT Interphases"/>
                <a:sym typeface="TT Interphases"/>
              </a:rPr>
              <a:t>2 ⭐️ hotels: ~10%</a:t>
            </a:r>
          </a:p>
          <a:p>
            <a:pPr algn="l" marL="669281" indent="-334641" lvl="1">
              <a:lnSpc>
                <a:spcPts val="4339"/>
              </a:lnSpc>
              <a:buFont typeface="Arial"/>
              <a:buChar char="•"/>
            </a:pPr>
            <a:r>
              <a:rPr lang="en-US" sz="3099" spc="-151">
                <a:solidFill>
                  <a:srgbClr val="000000"/>
                </a:solidFill>
                <a:latin typeface="TT Interphases"/>
                <a:ea typeface="TT Interphases"/>
                <a:cs typeface="TT Interphases"/>
                <a:sym typeface="TT Interphases"/>
              </a:rPr>
              <a:t> 👉 Mid-range hotels (3★–4★) dominate cancellations, which aligns with them being the most frequently booked.</a:t>
            </a:r>
          </a:p>
        </p:txBody>
      </p:sp>
      <p:sp>
        <p:nvSpPr>
          <p:cNvPr name="Freeform 9" id="9"/>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71125" y="1653103"/>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3085" y="3832387"/>
            <a:ext cx="19274170" cy="8229600"/>
          </a:xfrm>
          <a:custGeom>
            <a:avLst/>
            <a:gdLst/>
            <a:ahLst/>
            <a:cxnLst/>
            <a:rect r="r" b="b" t="t" l="l"/>
            <a:pathLst>
              <a:path h="8229600" w="19274170">
                <a:moveTo>
                  <a:pt x="0" y="0"/>
                </a:moveTo>
                <a:lnTo>
                  <a:pt x="19274170" y="0"/>
                </a:lnTo>
                <a:lnTo>
                  <a:pt x="19274170" y="8229600"/>
                </a:lnTo>
                <a:lnTo>
                  <a:pt x="0" y="8229600"/>
                </a:lnTo>
                <a:lnTo>
                  <a:pt x="0" y="0"/>
                </a:lnTo>
                <a:close/>
              </a:path>
            </a:pathLst>
          </a:custGeom>
          <a:blipFill>
            <a:blip r:embed="rId5"/>
            <a:stretch>
              <a:fillRect l="0" t="-37827" r="0" b="-37827"/>
            </a:stretch>
          </a:blipFill>
        </p:spPr>
      </p:sp>
      <p:sp>
        <p:nvSpPr>
          <p:cNvPr name="TextBox 5" id="5"/>
          <p:cNvSpPr txBox="true"/>
          <p:nvPr/>
        </p:nvSpPr>
        <p:spPr>
          <a:xfrm rot="0">
            <a:off x="1028700" y="2571540"/>
            <a:ext cx="9601274" cy="1054610"/>
          </a:xfrm>
          <a:prstGeom prst="rect">
            <a:avLst/>
          </a:prstGeom>
        </p:spPr>
        <p:txBody>
          <a:bodyPr anchor="t" rtlCol="false" tIns="0" lIns="0" bIns="0" rIns="0">
            <a:spAutoFit/>
          </a:bodyPr>
          <a:lstStyle/>
          <a:p>
            <a:pPr algn="l">
              <a:lnSpc>
                <a:spcPts val="7656"/>
              </a:lnSpc>
            </a:pPr>
            <a:r>
              <a:rPr lang="en-US" sz="8800" spc="-431">
                <a:solidFill>
                  <a:srgbClr val="000000"/>
                </a:solidFill>
                <a:latin typeface="TT Interphases"/>
                <a:ea typeface="TT Interphases"/>
                <a:cs typeface="TT Interphases"/>
                <a:sym typeface="TT Interphases"/>
              </a:rPr>
              <a:t>Root Cause Analysis</a:t>
            </a:r>
          </a:p>
        </p:txBody>
      </p:sp>
      <p:sp>
        <p:nvSpPr>
          <p:cNvPr name="TextBox 6" id="6"/>
          <p:cNvSpPr txBox="true"/>
          <p:nvPr/>
        </p:nvSpPr>
        <p:spPr>
          <a:xfrm rot="0">
            <a:off x="1028700" y="5086350"/>
            <a:ext cx="8884026" cy="3798570"/>
          </a:xfrm>
          <a:prstGeom prst="rect">
            <a:avLst/>
          </a:prstGeom>
        </p:spPr>
        <p:txBody>
          <a:bodyPr anchor="t" rtlCol="false" tIns="0" lIns="0" bIns="0" rIns="0">
            <a:spAutoFit/>
          </a:bodyPr>
          <a:lstStyle/>
          <a:p>
            <a:pPr algn="l">
              <a:lnSpc>
                <a:spcPts val="3779"/>
              </a:lnSpc>
            </a:pPr>
            <a:r>
              <a:rPr lang="en-US" sz="2699" spc="-132">
                <a:solidFill>
                  <a:srgbClr val="000000"/>
                </a:solidFill>
                <a:latin typeface="TT Interphases"/>
                <a:ea typeface="TT Interphases"/>
                <a:cs typeface="TT Interphases"/>
                <a:sym typeface="TT Interphases"/>
              </a:rPr>
              <a:t>1 - What might be the reasons for the observed cancellation patterns?</a:t>
            </a:r>
          </a:p>
          <a:p>
            <a:pPr algn="l">
              <a:lnSpc>
                <a:spcPts val="3779"/>
              </a:lnSpc>
            </a:pPr>
          </a:p>
          <a:p>
            <a:pPr algn="l">
              <a:lnSpc>
                <a:spcPts val="3779"/>
              </a:lnSpc>
            </a:pPr>
            <a:r>
              <a:rPr lang="en-US" sz="2699" spc="-132">
                <a:solidFill>
                  <a:srgbClr val="000000"/>
                </a:solidFill>
                <a:latin typeface="TT Interphases"/>
                <a:ea typeface="TT Interphases"/>
                <a:cs typeface="TT Interphases"/>
                <a:sym typeface="TT Interphases"/>
              </a:rPr>
              <a:t>2 - Why do some booking channels or property types perform better than others?</a:t>
            </a:r>
          </a:p>
          <a:p>
            <a:pPr algn="l">
              <a:lnSpc>
                <a:spcPts val="3779"/>
              </a:lnSpc>
            </a:pPr>
          </a:p>
          <a:p>
            <a:pPr algn="l">
              <a:lnSpc>
                <a:spcPts val="3779"/>
              </a:lnSpc>
            </a:pPr>
            <a:r>
              <a:rPr lang="en-US" sz="2699" spc="-132">
                <a:solidFill>
                  <a:srgbClr val="000000"/>
                </a:solidFill>
                <a:latin typeface="TT Interphases"/>
                <a:ea typeface="TT Interphases"/>
                <a:cs typeface="TT Interphases"/>
                <a:sym typeface="TT Interphases"/>
              </a:rPr>
              <a:t>3 - Are there seasonal or temporal trends influencing booking values or stay lengths?</a:t>
            </a:r>
          </a:p>
        </p:txBody>
      </p:sp>
      <p:sp>
        <p:nvSpPr>
          <p:cNvPr name="Freeform 7" id="7"/>
          <p:cNvSpPr/>
          <p:nvPr/>
        </p:nvSpPr>
        <p:spPr>
          <a:xfrm flipH="false" flipV="false" rot="0">
            <a:off x="9824899" y="4628672"/>
            <a:ext cx="7434401" cy="4636363"/>
          </a:xfrm>
          <a:custGeom>
            <a:avLst/>
            <a:gdLst/>
            <a:ahLst/>
            <a:cxnLst/>
            <a:rect r="r" b="b" t="t" l="l"/>
            <a:pathLst>
              <a:path h="4636363" w="7434401">
                <a:moveTo>
                  <a:pt x="0" y="0"/>
                </a:moveTo>
                <a:lnTo>
                  <a:pt x="7434401" y="0"/>
                </a:lnTo>
                <a:lnTo>
                  <a:pt x="7434401" y="4636363"/>
                </a:lnTo>
                <a:lnTo>
                  <a:pt x="0" y="4636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93860" y="1653103"/>
            <a:ext cx="19475721" cy="10587502"/>
          </a:xfrm>
          <a:custGeom>
            <a:avLst/>
            <a:gdLst/>
            <a:ahLst/>
            <a:cxnLst/>
            <a:rect r="r" b="b" t="t" l="l"/>
            <a:pathLst>
              <a:path h="10587502" w="19475721">
                <a:moveTo>
                  <a:pt x="0" y="0"/>
                </a:moveTo>
                <a:lnTo>
                  <a:pt x="19475720" y="0"/>
                </a:lnTo>
                <a:lnTo>
                  <a:pt x="19475720"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8424530" y="4005628"/>
            <a:ext cx="8834770" cy="5252672"/>
          </a:xfrm>
          <a:custGeom>
            <a:avLst/>
            <a:gdLst/>
            <a:ahLst/>
            <a:cxnLst/>
            <a:rect r="r" b="b" t="t" l="l"/>
            <a:pathLst>
              <a:path h="5252672" w="8834770">
                <a:moveTo>
                  <a:pt x="0" y="0"/>
                </a:moveTo>
                <a:lnTo>
                  <a:pt x="8834770" y="0"/>
                </a:lnTo>
                <a:lnTo>
                  <a:pt x="8834770" y="5252672"/>
                </a:lnTo>
                <a:lnTo>
                  <a:pt x="0" y="5252672"/>
                </a:lnTo>
                <a:lnTo>
                  <a:pt x="0" y="0"/>
                </a:lnTo>
                <a:close/>
              </a:path>
            </a:pathLst>
          </a:custGeom>
          <a:blipFill>
            <a:blip r:embed="rId3"/>
            <a:stretch>
              <a:fillRect l="0" t="0" r="0" b="0"/>
            </a:stretch>
          </a:blipFill>
        </p:spPr>
      </p:sp>
      <p:sp>
        <p:nvSpPr>
          <p:cNvPr name="Freeform 4" id="4"/>
          <p:cNvSpPr/>
          <p:nvPr/>
        </p:nvSpPr>
        <p:spPr>
          <a:xfrm flipH="false" flipV="false" rot="0">
            <a:off x="1028700" y="2403195"/>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4"/>
            <a:stretch>
              <a:fillRect l="0" t="0" r="0" b="-228163"/>
            </a:stretch>
          </a:blipFill>
        </p:spPr>
      </p:sp>
      <p:sp>
        <p:nvSpPr>
          <p:cNvPr name="TextBox 5" id="5"/>
          <p:cNvSpPr txBox="true"/>
          <p:nvPr/>
        </p:nvSpPr>
        <p:spPr>
          <a:xfrm rot="0">
            <a:off x="1028700" y="2405529"/>
            <a:ext cx="16230600"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What might be the reasons for the observed cancellation patterns?</a:t>
            </a:r>
          </a:p>
        </p:txBody>
      </p:sp>
      <p:sp>
        <p:nvSpPr>
          <p:cNvPr name="TextBox 6" id="6"/>
          <p:cNvSpPr txBox="true"/>
          <p:nvPr/>
        </p:nvSpPr>
        <p:spPr>
          <a:xfrm rot="0">
            <a:off x="1028700" y="4754001"/>
            <a:ext cx="7540418" cy="3520409"/>
          </a:xfrm>
          <a:prstGeom prst="rect">
            <a:avLst/>
          </a:prstGeom>
        </p:spPr>
        <p:txBody>
          <a:bodyPr anchor="t" rtlCol="false" tIns="0" lIns="0" bIns="0" rIns="0">
            <a:spAutoFit/>
          </a:bodyPr>
          <a:lstStyle/>
          <a:p>
            <a:pPr algn="ctr">
              <a:lnSpc>
                <a:spcPts val="5636"/>
              </a:lnSpc>
            </a:pPr>
            <a:r>
              <a:rPr lang="en-US" b="true" sz="4026" spc="-197" u="sng">
                <a:solidFill>
                  <a:srgbClr val="000000"/>
                </a:solidFill>
                <a:latin typeface="TT Interphases Bold"/>
                <a:ea typeface="TT Interphases Bold"/>
                <a:cs typeface="TT Interphases Bold"/>
                <a:sym typeface="TT Interphases Bold"/>
                <a:hlinkClick r:id="rId5" tooltip="https://colab.research.google.com/drive/1UfIWeUYUpbyXpN2PrNpdGZRPwTuy9R4I#scrollTo=_EEONpKw40R1&amp;line=11&amp;uniqifier=1"/>
              </a:rPr>
              <a:t>Volume effect 🔗</a:t>
            </a:r>
          </a:p>
          <a:p>
            <a:pPr algn="ctr">
              <a:lnSpc>
                <a:spcPts val="5496"/>
              </a:lnSpc>
            </a:pPr>
          </a:p>
          <a:p>
            <a:pPr algn="l">
              <a:lnSpc>
                <a:spcPts val="4236"/>
              </a:lnSpc>
            </a:pPr>
            <a:r>
              <a:rPr lang="en-US" sz="3026" spc="-148">
                <a:solidFill>
                  <a:srgbClr val="000000"/>
                </a:solidFill>
                <a:latin typeface="TT Interphases"/>
                <a:ea typeface="TT Interphases"/>
                <a:cs typeface="TT Interphases"/>
                <a:sym typeface="TT Interphases"/>
              </a:rPr>
              <a:t>(most-booked ⇒ most-cancelled— Standard rooms and 3–4 ⭐️ hotels have the highest booking volumes, so they naturally produce the largest share of cancellations.</a:t>
            </a:r>
          </a:p>
        </p:txBody>
      </p:sp>
      <p:sp>
        <p:nvSpPr>
          <p:cNvPr name="Freeform 7" id="7"/>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2"/>
            <a:stretch>
              <a:fillRect l="0" t="0" r="0" b="-228163"/>
            </a:stretch>
          </a:blipFill>
        </p:spPr>
      </p:sp>
      <p:sp>
        <p:nvSpPr>
          <p:cNvPr name="Freeform 3" id="3"/>
          <p:cNvSpPr/>
          <p:nvPr/>
        </p:nvSpPr>
        <p:spPr>
          <a:xfrm flipH="false" flipV="false" rot="0">
            <a:off x="-593860" y="1653103"/>
            <a:ext cx="19475721" cy="10587502"/>
          </a:xfrm>
          <a:custGeom>
            <a:avLst/>
            <a:gdLst/>
            <a:ahLst/>
            <a:cxnLst/>
            <a:rect r="r" b="b" t="t" l="l"/>
            <a:pathLst>
              <a:path h="10587502" w="19475721">
                <a:moveTo>
                  <a:pt x="0" y="0"/>
                </a:moveTo>
                <a:lnTo>
                  <a:pt x="19475720" y="0"/>
                </a:lnTo>
                <a:lnTo>
                  <a:pt x="19475720" y="10587502"/>
                </a:lnTo>
                <a:lnTo>
                  <a:pt x="0" y="10587502"/>
                </a:lnTo>
                <a:lnTo>
                  <a:pt x="0" y="0"/>
                </a:lnTo>
                <a:close/>
              </a:path>
            </a:pathLst>
          </a:custGeom>
          <a:blipFill>
            <a:blip r:embed="rId3"/>
            <a:stretch>
              <a:fillRect l="0" t="-11278" r="0" b="-11278"/>
            </a:stretch>
          </a:blipFill>
        </p:spPr>
      </p:sp>
      <p:sp>
        <p:nvSpPr>
          <p:cNvPr name="Freeform 4" id="4"/>
          <p:cNvSpPr/>
          <p:nvPr/>
        </p:nvSpPr>
        <p:spPr>
          <a:xfrm flipH="false" flipV="false" rot="0">
            <a:off x="6647267" y="4010168"/>
            <a:ext cx="10612033" cy="5248132"/>
          </a:xfrm>
          <a:custGeom>
            <a:avLst/>
            <a:gdLst/>
            <a:ahLst/>
            <a:cxnLst/>
            <a:rect r="r" b="b" t="t" l="l"/>
            <a:pathLst>
              <a:path h="5248132" w="10612033">
                <a:moveTo>
                  <a:pt x="0" y="0"/>
                </a:moveTo>
                <a:lnTo>
                  <a:pt x="10612033" y="0"/>
                </a:lnTo>
                <a:lnTo>
                  <a:pt x="10612033" y="5248132"/>
                </a:lnTo>
                <a:lnTo>
                  <a:pt x="0" y="5248132"/>
                </a:lnTo>
                <a:lnTo>
                  <a:pt x="0" y="0"/>
                </a:lnTo>
                <a:close/>
              </a:path>
            </a:pathLst>
          </a:custGeom>
          <a:blipFill>
            <a:blip r:embed="rId4"/>
            <a:stretch>
              <a:fillRect l="0" t="0" r="0" b="0"/>
            </a:stretch>
          </a:blipFill>
        </p:spPr>
      </p:sp>
      <p:sp>
        <p:nvSpPr>
          <p:cNvPr name="Freeform 5" id="5"/>
          <p:cNvSpPr/>
          <p:nvPr/>
        </p:nvSpPr>
        <p:spPr>
          <a:xfrm flipH="false" flipV="false" rot="0">
            <a:off x="1181100" y="24446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2"/>
            <a:stretch>
              <a:fillRect l="0" t="0" r="0" b="-228163"/>
            </a:stretch>
          </a:blipFill>
        </p:spPr>
      </p:sp>
      <p:sp>
        <p:nvSpPr>
          <p:cNvPr name="TextBox 6" id="6"/>
          <p:cNvSpPr txBox="true"/>
          <p:nvPr/>
        </p:nvSpPr>
        <p:spPr>
          <a:xfrm rot="0">
            <a:off x="552252" y="2405529"/>
            <a:ext cx="16401129"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What might be the reasons for the observed cancellation patterns?</a:t>
            </a:r>
          </a:p>
        </p:txBody>
      </p:sp>
      <p:sp>
        <p:nvSpPr>
          <p:cNvPr name="TextBox 7" id="7"/>
          <p:cNvSpPr txBox="true"/>
          <p:nvPr/>
        </p:nvSpPr>
        <p:spPr>
          <a:xfrm rot="0">
            <a:off x="1028700" y="4662271"/>
            <a:ext cx="5348986" cy="3877250"/>
          </a:xfrm>
          <a:prstGeom prst="rect">
            <a:avLst/>
          </a:prstGeom>
        </p:spPr>
        <p:txBody>
          <a:bodyPr anchor="t" rtlCol="false" tIns="0" lIns="0" bIns="0" rIns="0">
            <a:spAutoFit/>
          </a:bodyPr>
          <a:lstStyle/>
          <a:p>
            <a:pPr algn="ctr">
              <a:lnSpc>
                <a:spcPts val="5361"/>
              </a:lnSpc>
            </a:pPr>
            <a:r>
              <a:rPr lang="en-US" b="true" sz="3829" spc="-187" u="sng">
                <a:solidFill>
                  <a:srgbClr val="000000"/>
                </a:solidFill>
                <a:latin typeface="TT Interphases Bold"/>
                <a:ea typeface="TT Interphases Bold"/>
                <a:cs typeface="TT Interphases Bold"/>
                <a:sym typeface="TT Interphases Bold"/>
                <a:hlinkClick r:id="rId5" tooltip="https://colab.research.google.com/drive/1UfIWeUYUpbyXpN2PrNpdGZRPwTuy9R4I#scrollTo=_EEONpKw40R1&amp;line=11&amp;uniqifier=1"/>
              </a:rPr>
              <a:t>Price sensitivity / tentative bookings  🔗</a:t>
            </a:r>
          </a:p>
          <a:p>
            <a:pPr algn="l">
              <a:lnSpc>
                <a:spcPts val="4029"/>
              </a:lnSpc>
            </a:pPr>
          </a:p>
          <a:p>
            <a:pPr algn="l">
              <a:lnSpc>
                <a:spcPts val="4029"/>
              </a:lnSpc>
            </a:pPr>
            <a:r>
              <a:rPr lang="en-US" sz="2878" spc="-141">
                <a:solidFill>
                  <a:srgbClr val="000000"/>
                </a:solidFill>
                <a:latin typeface="TT Interphases"/>
                <a:ea typeface="TT Interphases"/>
                <a:cs typeface="TT Interphases"/>
                <a:sym typeface="TT Interphases"/>
              </a:rPr>
              <a:t>Mid-range and standard customers are more likely to book speculatively or re-shop, especially when refundable rates or promotions exist.</a:t>
            </a:r>
          </a:p>
        </p:txBody>
      </p:sp>
      <p:sp>
        <p:nvSpPr>
          <p:cNvPr name="Freeform 8" id="8"/>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2"/>
            <a:stretch>
              <a:fillRect l="0" t="0" r="0" b="-228163"/>
            </a:stretch>
          </a:blipFill>
        </p:spPr>
      </p:sp>
      <p:sp>
        <p:nvSpPr>
          <p:cNvPr name="Freeform 3" id="3"/>
          <p:cNvSpPr/>
          <p:nvPr/>
        </p:nvSpPr>
        <p:spPr>
          <a:xfrm flipH="false" flipV="false" rot="0">
            <a:off x="-593860" y="1653103"/>
            <a:ext cx="19475721" cy="10587502"/>
          </a:xfrm>
          <a:custGeom>
            <a:avLst/>
            <a:gdLst/>
            <a:ahLst/>
            <a:cxnLst/>
            <a:rect r="r" b="b" t="t" l="l"/>
            <a:pathLst>
              <a:path h="10587502" w="19475721">
                <a:moveTo>
                  <a:pt x="0" y="0"/>
                </a:moveTo>
                <a:lnTo>
                  <a:pt x="19475720" y="0"/>
                </a:lnTo>
                <a:lnTo>
                  <a:pt x="19475720" y="10587502"/>
                </a:lnTo>
                <a:lnTo>
                  <a:pt x="0" y="10587502"/>
                </a:lnTo>
                <a:lnTo>
                  <a:pt x="0" y="0"/>
                </a:lnTo>
                <a:close/>
              </a:path>
            </a:pathLst>
          </a:custGeom>
          <a:blipFill>
            <a:blip r:embed="rId3"/>
            <a:stretch>
              <a:fillRect l="0" t="-11278" r="0" b="-11278"/>
            </a:stretch>
          </a:blipFill>
        </p:spPr>
      </p:sp>
      <p:sp>
        <p:nvSpPr>
          <p:cNvPr name="Freeform 4" id="4"/>
          <p:cNvSpPr/>
          <p:nvPr/>
        </p:nvSpPr>
        <p:spPr>
          <a:xfrm flipH="false" flipV="false" rot="0">
            <a:off x="10273547" y="3760313"/>
            <a:ext cx="6985753" cy="5497987"/>
          </a:xfrm>
          <a:custGeom>
            <a:avLst/>
            <a:gdLst/>
            <a:ahLst/>
            <a:cxnLst/>
            <a:rect r="r" b="b" t="t" l="l"/>
            <a:pathLst>
              <a:path h="5497987" w="6985753">
                <a:moveTo>
                  <a:pt x="0" y="0"/>
                </a:moveTo>
                <a:lnTo>
                  <a:pt x="6985753" y="0"/>
                </a:lnTo>
                <a:lnTo>
                  <a:pt x="6985753" y="5497987"/>
                </a:lnTo>
                <a:lnTo>
                  <a:pt x="0" y="5497987"/>
                </a:lnTo>
                <a:lnTo>
                  <a:pt x="0" y="0"/>
                </a:lnTo>
                <a:close/>
              </a:path>
            </a:pathLst>
          </a:custGeom>
          <a:blipFill>
            <a:blip r:embed="rId4"/>
            <a:stretch>
              <a:fillRect l="-200" t="0" r="0" b="0"/>
            </a:stretch>
          </a:blipFill>
        </p:spPr>
      </p:sp>
      <p:sp>
        <p:nvSpPr>
          <p:cNvPr name="Freeform 5" id="5"/>
          <p:cNvSpPr/>
          <p:nvPr/>
        </p:nvSpPr>
        <p:spPr>
          <a:xfrm flipH="false" flipV="false" rot="0">
            <a:off x="1181100" y="24446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2"/>
            <a:stretch>
              <a:fillRect l="0" t="0" r="0" b="-228163"/>
            </a:stretch>
          </a:blipFill>
        </p:spPr>
      </p:sp>
      <p:sp>
        <p:nvSpPr>
          <p:cNvPr name="TextBox 6" id="6"/>
          <p:cNvSpPr txBox="true"/>
          <p:nvPr/>
        </p:nvSpPr>
        <p:spPr>
          <a:xfrm rot="0">
            <a:off x="552252" y="2405529"/>
            <a:ext cx="16401129"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What might be the reasons for the observed cancellation patterns?</a:t>
            </a:r>
          </a:p>
        </p:txBody>
      </p:sp>
      <p:sp>
        <p:nvSpPr>
          <p:cNvPr name="TextBox 7" id="7"/>
          <p:cNvSpPr txBox="true"/>
          <p:nvPr/>
        </p:nvSpPr>
        <p:spPr>
          <a:xfrm rot="0">
            <a:off x="1028700" y="4463459"/>
            <a:ext cx="7374451" cy="4794841"/>
          </a:xfrm>
          <a:prstGeom prst="rect">
            <a:avLst/>
          </a:prstGeom>
        </p:spPr>
        <p:txBody>
          <a:bodyPr anchor="t" rtlCol="false" tIns="0" lIns="0" bIns="0" rIns="0">
            <a:spAutoFit/>
          </a:bodyPr>
          <a:lstStyle/>
          <a:p>
            <a:pPr algn="ctr">
              <a:lnSpc>
                <a:spcPts val="5514"/>
              </a:lnSpc>
            </a:pPr>
            <a:r>
              <a:rPr lang="en-US" b="true" sz="3938" spc="-192" u="sng">
                <a:solidFill>
                  <a:srgbClr val="000000"/>
                </a:solidFill>
                <a:latin typeface="TT Interphases Bold"/>
                <a:ea typeface="TT Interphases Bold"/>
                <a:cs typeface="TT Interphases Bold"/>
                <a:sym typeface="TT Interphases Bold"/>
                <a:hlinkClick r:id="rId5" tooltip="https://colab.research.google.com/drive/1UfIWeUYUpbyXpN2PrNpdGZRPwTuy9R4I#scrollTo=_EEONpKw40R1&amp;line=11&amp;uniqifier=1"/>
              </a:rPr>
              <a:t>F</a:t>
            </a:r>
            <a:r>
              <a:rPr lang="en-US" b="true" sz="3938" spc="-192" u="sng">
                <a:solidFill>
                  <a:srgbClr val="000000"/>
                </a:solidFill>
                <a:latin typeface="TT Interphases Bold"/>
                <a:ea typeface="TT Interphases Bold"/>
                <a:cs typeface="TT Interphases Bold"/>
                <a:sym typeface="TT Interphases Bold"/>
                <a:hlinkClick r:id="rId6" tooltip="https://colab.research.google.com/drive/1UfIWeUYUpbyXpN2PrNpdGZRPwTuy9R4I#scrollTo=_EEONpKw40R1&amp;line=11&amp;uniqifier=1"/>
              </a:rPr>
              <a:t>lexible cancellation </a:t>
            </a:r>
          </a:p>
          <a:p>
            <a:pPr algn="ctr">
              <a:lnSpc>
                <a:spcPts val="5514"/>
              </a:lnSpc>
            </a:pPr>
            <a:r>
              <a:rPr lang="en-US" b="true" sz="3938" spc="-192" u="sng">
                <a:solidFill>
                  <a:srgbClr val="000000"/>
                </a:solidFill>
                <a:latin typeface="TT Interphases Bold"/>
                <a:ea typeface="TT Interphases Bold"/>
                <a:cs typeface="TT Interphases Bold"/>
                <a:sym typeface="TT Interphases Bold"/>
                <a:hlinkClick r:id="rId7" tooltip="https://colab.research.google.com/drive/1UfIWeUYUpbyXpN2PrNpdGZRPwTuy9R4I#scrollTo=_EEONpKw40R1&amp;line=11&amp;uniqifier=1"/>
              </a:rPr>
              <a:t>/ refund policies 🔗</a:t>
            </a:r>
          </a:p>
          <a:p>
            <a:pPr algn="ctr">
              <a:lnSpc>
                <a:spcPts val="5514"/>
              </a:lnSpc>
            </a:pPr>
          </a:p>
          <a:p>
            <a:pPr algn="ctr">
              <a:lnSpc>
                <a:spcPts val="5377"/>
              </a:lnSpc>
            </a:pPr>
            <a:r>
              <a:rPr lang="en-US" sz="3840" spc="-188">
                <a:solidFill>
                  <a:srgbClr val="000000"/>
                </a:solidFill>
                <a:latin typeface="TT Interphases"/>
                <a:ea typeface="TT Interphases"/>
                <a:cs typeface="TT Interphases"/>
                <a:sym typeface="TT Interphases"/>
              </a:rPr>
              <a:t>  Easy refunds lower the friction to cancel, increasing cancellation frequency even if conversion improves.</a:t>
            </a:r>
          </a:p>
        </p:txBody>
      </p:sp>
      <p:sp>
        <p:nvSpPr>
          <p:cNvPr name="Freeform 8" id="8"/>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93860" y="1653103"/>
            <a:ext cx="19475721" cy="10587502"/>
          </a:xfrm>
          <a:custGeom>
            <a:avLst/>
            <a:gdLst/>
            <a:ahLst/>
            <a:cxnLst/>
            <a:rect r="r" b="b" t="t" l="l"/>
            <a:pathLst>
              <a:path h="10587502" w="19475721">
                <a:moveTo>
                  <a:pt x="0" y="0"/>
                </a:moveTo>
                <a:lnTo>
                  <a:pt x="19475720" y="0"/>
                </a:lnTo>
                <a:lnTo>
                  <a:pt x="19475720"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7944811" y="3819056"/>
            <a:ext cx="9314489" cy="5512224"/>
          </a:xfrm>
          <a:custGeom>
            <a:avLst/>
            <a:gdLst/>
            <a:ahLst/>
            <a:cxnLst/>
            <a:rect r="r" b="b" t="t" l="l"/>
            <a:pathLst>
              <a:path h="5512224" w="9314489">
                <a:moveTo>
                  <a:pt x="0" y="0"/>
                </a:moveTo>
                <a:lnTo>
                  <a:pt x="9314489" y="0"/>
                </a:lnTo>
                <a:lnTo>
                  <a:pt x="9314489" y="5512224"/>
                </a:lnTo>
                <a:lnTo>
                  <a:pt x="0" y="5512224"/>
                </a:lnTo>
                <a:lnTo>
                  <a:pt x="0" y="0"/>
                </a:lnTo>
                <a:close/>
              </a:path>
            </a:pathLst>
          </a:custGeom>
          <a:blipFill>
            <a:blip r:embed="rId3"/>
            <a:stretch>
              <a:fillRect l="0" t="0" r="0" b="-772"/>
            </a:stretch>
          </a:blipFill>
        </p:spPr>
      </p:sp>
      <p:sp>
        <p:nvSpPr>
          <p:cNvPr name="Freeform 4" id="4"/>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4"/>
            <a:stretch>
              <a:fillRect l="0" t="0" r="0" b="-228163"/>
            </a:stretch>
          </a:blipFill>
        </p:spPr>
      </p:sp>
      <p:sp>
        <p:nvSpPr>
          <p:cNvPr name="TextBox 5" id="5"/>
          <p:cNvSpPr txBox="true"/>
          <p:nvPr/>
        </p:nvSpPr>
        <p:spPr>
          <a:xfrm rot="0">
            <a:off x="1028700" y="2199635"/>
            <a:ext cx="16230600"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Why do some booking channels or property types perform better than others?</a:t>
            </a:r>
          </a:p>
        </p:txBody>
      </p:sp>
      <p:sp>
        <p:nvSpPr>
          <p:cNvPr name="TextBox 6" id="6"/>
          <p:cNvSpPr txBox="true"/>
          <p:nvPr/>
        </p:nvSpPr>
        <p:spPr>
          <a:xfrm rot="0">
            <a:off x="1028700" y="4240637"/>
            <a:ext cx="6255841" cy="3947647"/>
          </a:xfrm>
          <a:prstGeom prst="rect">
            <a:avLst/>
          </a:prstGeom>
        </p:spPr>
        <p:txBody>
          <a:bodyPr anchor="t" rtlCol="false" tIns="0" lIns="0" bIns="0" rIns="0">
            <a:spAutoFit/>
          </a:bodyPr>
          <a:lstStyle/>
          <a:p>
            <a:pPr algn="ctr">
              <a:lnSpc>
                <a:spcPts val="4612"/>
              </a:lnSpc>
            </a:pPr>
            <a:r>
              <a:rPr lang="en-US" b="true" sz="3294" spc="-161" u="sng">
                <a:solidFill>
                  <a:srgbClr val="000000"/>
                </a:solidFill>
                <a:latin typeface="TT Interphases Bold"/>
                <a:ea typeface="TT Interphases Bold"/>
                <a:cs typeface="TT Interphases Bold"/>
                <a:sym typeface="TT Interphases Bold"/>
                <a:hlinkClick r:id="rId5" tooltip="https://colab.research.google.com/drive/1UfIWeUYUpbyXpN2PrNpdGZRPwTuy9R4I#scrollTo=DY2Zl0ApBc9T&amp;line=12&amp;uniqifier=1"/>
              </a:rPr>
              <a:t>Chann</a:t>
            </a:r>
            <a:r>
              <a:rPr lang="en-US" b="true" sz="3294" spc="-161" u="sng">
                <a:solidFill>
                  <a:srgbClr val="000000"/>
                </a:solidFill>
                <a:latin typeface="TT Interphases Bold"/>
                <a:ea typeface="TT Interphases Bold"/>
                <a:cs typeface="TT Interphases Bold"/>
                <a:sym typeface="TT Interphases Bold"/>
                <a:hlinkClick r:id="rId6" tooltip="https://colab.research.google.com/drive/1UfIWeUYUpbyXpN2PrNpdGZRPwTuy9R4I#scrollTo=DY2Zl0ApBc9T&amp;line=12&amp;uniqifier=1"/>
              </a:rPr>
              <a:t>el conversion &amp; outcomes🔗</a:t>
            </a:r>
          </a:p>
          <a:p>
            <a:pPr algn="ctr">
              <a:lnSpc>
                <a:spcPts val="4612"/>
              </a:lnSpc>
            </a:pPr>
          </a:p>
          <a:p>
            <a:pPr algn="l" marL="487560" indent="-243780" lvl="1">
              <a:lnSpc>
                <a:spcPts val="3161"/>
              </a:lnSpc>
              <a:buFont typeface="Arial"/>
              <a:buChar char="•"/>
            </a:pPr>
            <a:r>
              <a:rPr lang="en-US" sz="2258" spc="-110">
                <a:solidFill>
                  <a:srgbClr val="000000"/>
                </a:solidFill>
                <a:latin typeface="TT Interphases"/>
                <a:ea typeface="TT Interphases"/>
                <a:cs typeface="TT Interphases"/>
                <a:sym typeface="TT Interphases"/>
              </a:rPr>
              <a:t>Chart: Booking outcomes (%) by channel (stacked Confirmed / Cancelled / Failed).</a:t>
            </a:r>
          </a:p>
          <a:p>
            <a:pPr algn="l" marL="487560" indent="-243780" lvl="1">
              <a:lnSpc>
                <a:spcPts val="3161"/>
              </a:lnSpc>
              <a:buFont typeface="Arial"/>
              <a:buChar char="•"/>
            </a:pPr>
            <a:r>
              <a:rPr lang="en-US" sz="2258" spc="-110">
                <a:solidFill>
                  <a:srgbClr val="000000"/>
                </a:solidFill>
                <a:latin typeface="TT Interphases"/>
                <a:ea typeface="TT Interphases"/>
                <a:cs typeface="TT Interphases"/>
                <a:sym typeface="TT Interphases"/>
              </a:rPr>
              <a:t>Insight: All channels show a similar cancellation share (~20%). So the differences in performance are more about volume and audience mix than conversion gaps.</a:t>
            </a:r>
          </a:p>
          <a:p>
            <a:pPr algn="l">
              <a:lnSpc>
                <a:spcPts val="3161"/>
              </a:lnSpc>
            </a:pPr>
          </a:p>
        </p:txBody>
      </p:sp>
      <p:sp>
        <p:nvSpPr>
          <p:cNvPr name="Freeform 7" id="7"/>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387966" y="1667814"/>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12440885" y="3613162"/>
            <a:ext cx="4512496" cy="2670451"/>
          </a:xfrm>
          <a:custGeom>
            <a:avLst/>
            <a:gdLst/>
            <a:ahLst/>
            <a:cxnLst/>
            <a:rect r="r" b="b" t="t" l="l"/>
            <a:pathLst>
              <a:path h="2670451" w="4512496">
                <a:moveTo>
                  <a:pt x="0" y="0"/>
                </a:moveTo>
                <a:lnTo>
                  <a:pt x="4512496" y="0"/>
                </a:lnTo>
                <a:lnTo>
                  <a:pt x="4512496" y="2670451"/>
                </a:lnTo>
                <a:lnTo>
                  <a:pt x="0" y="2670451"/>
                </a:lnTo>
                <a:lnTo>
                  <a:pt x="0" y="0"/>
                </a:lnTo>
                <a:close/>
              </a:path>
            </a:pathLst>
          </a:custGeom>
          <a:blipFill>
            <a:blip r:embed="rId3"/>
            <a:stretch>
              <a:fillRect l="-2497" t="0" r="-2497" b="0"/>
            </a:stretch>
          </a:blipFill>
        </p:spPr>
      </p:sp>
      <p:sp>
        <p:nvSpPr>
          <p:cNvPr name="Freeform 4" id="4"/>
          <p:cNvSpPr/>
          <p:nvPr/>
        </p:nvSpPr>
        <p:spPr>
          <a:xfrm flipH="false" flipV="false" rot="0">
            <a:off x="12440885" y="6522409"/>
            <a:ext cx="4818415" cy="2723452"/>
          </a:xfrm>
          <a:custGeom>
            <a:avLst/>
            <a:gdLst/>
            <a:ahLst/>
            <a:cxnLst/>
            <a:rect r="r" b="b" t="t" l="l"/>
            <a:pathLst>
              <a:path h="2723452" w="4818415">
                <a:moveTo>
                  <a:pt x="0" y="0"/>
                </a:moveTo>
                <a:lnTo>
                  <a:pt x="4818415" y="0"/>
                </a:lnTo>
                <a:lnTo>
                  <a:pt x="4818415" y="2723452"/>
                </a:lnTo>
                <a:lnTo>
                  <a:pt x="0" y="2723452"/>
                </a:lnTo>
                <a:lnTo>
                  <a:pt x="0" y="0"/>
                </a:lnTo>
                <a:close/>
              </a:path>
            </a:pathLst>
          </a:custGeom>
          <a:blipFill>
            <a:blip r:embed="rId4"/>
            <a:stretch>
              <a:fillRect l="0" t="0" r="0" b="0"/>
            </a:stretch>
          </a:blipFill>
        </p:spPr>
      </p:sp>
      <p:sp>
        <p:nvSpPr>
          <p:cNvPr name="Freeform 5" id="5"/>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5"/>
            <a:stretch>
              <a:fillRect l="0" t="0" r="0" b="-228163"/>
            </a:stretch>
          </a:blipFill>
        </p:spPr>
      </p:sp>
      <p:sp>
        <p:nvSpPr>
          <p:cNvPr name="TextBox 6" id="6"/>
          <p:cNvSpPr txBox="true"/>
          <p:nvPr/>
        </p:nvSpPr>
        <p:spPr>
          <a:xfrm rot="0">
            <a:off x="1028700" y="2199635"/>
            <a:ext cx="16230600"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Why do some booking channels or property types perform better than others?</a:t>
            </a:r>
          </a:p>
        </p:txBody>
      </p:sp>
      <p:sp>
        <p:nvSpPr>
          <p:cNvPr name="TextBox 7" id="7"/>
          <p:cNvSpPr txBox="true"/>
          <p:nvPr/>
        </p:nvSpPr>
        <p:spPr>
          <a:xfrm rot="0">
            <a:off x="1028700" y="4503355"/>
            <a:ext cx="9067014" cy="3961908"/>
          </a:xfrm>
          <a:prstGeom prst="rect">
            <a:avLst/>
          </a:prstGeom>
        </p:spPr>
        <p:txBody>
          <a:bodyPr anchor="t" rtlCol="false" tIns="0" lIns="0" bIns="0" rIns="0">
            <a:spAutoFit/>
          </a:bodyPr>
          <a:lstStyle/>
          <a:p>
            <a:pPr algn="ctr">
              <a:lnSpc>
                <a:spcPts val="5514"/>
              </a:lnSpc>
            </a:pPr>
            <a:r>
              <a:rPr lang="en-US" b="true" sz="3938" spc="-192" u="sng">
                <a:solidFill>
                  <a:srgbClr val="000000"/>
                </a:solidFill>
                <a:latin typeface="TT Interphases Bold"/>
                <a:ea typeface="TT Interphases Bold"/>
                <a:cs typeface="TT Interphases Bold"/>
                <a:sym typeface="TT Interphases Bold"/>
                <a:hlinkClick r:id="rId6" tooltip="https://colab.research.google.com/drive/1UfIWeUYUpbyXpN2PrNpdGZRPwTuy9R4I#scrollTo=DY2Zl0ApBc9T&amp;line=12&amp;uniqifier=1"/>
              </a:rPr>
              <a:t>Pr</a:t>
            </a:r>
            <a:r>
              <a:rPr lang="en-US" b="true" sz="3938" spc="-192" u="sng">
                <a:solidFill>
                  <a:srgbClr val="000000"/>
                </a:solidFill>
                <a:latin typeface="TT Interphases Bold"/>
                <a:ea typeface="TT Interphases Bold"/>
                <a:cs typeface="TT Interphases Bold"/>
                <a:sym typeface="TT Interphases Bold"/>
                <a:hlinkClick r:id="rId7" tooltip="https://colab.research.google.com/drive/1UfIWeUYUpbyXpN2PrNpdGZRPwTuy9R4I#scrollTo=DY2Zl0ApBc9T&amp;line=12&amp;uniqifier=1"/>
              </a:rPr>
              <a:t>oduct / inventory effect🔗</a:t>
            </a:r>
          </a:p>
          <a:p>
            <a:pPr algn="ctr">
              <a:lnSpc>
                <a:spcPts val="2380"/>
              </a:lnSpc>
            </a:pPr>
          </a:p>
          <a:p>
            <a:pPr algn="l" marL="453388" indent="-226694" lvl="1">
              <a:lnSpc>
                <a:spcPts val="2939"/>
              </a:lnSpc>
              <a:buFont typeface="Arial"/>
              <a:buChar char="•"/>
            </a:pPr>
            <a:r>
              <a:rPr lang="en-US" sz="2099" spc="-102">
                <a:solidFill>
                  <a:srgbClr val="000000"/>
                </a:solidFill>
                <a:latin typeface="TT Interphases"/>
                <a:ea typeface="TT Interphases"/>
                <a:cs typeface="TT Interphases"/>
                <a:sym typeface="TT Interphases"/>
              </a:rPr>
              <a:t>Chart: Booking outcomes (%) by channel (stacked Confirmed / Cancelled / Failed).</a:t>
            </a:r>
          </a:p>
          <a:p>
            <a:pPr algn="l" marL="453388" indent="-226694" lvl="1">
              <a:lnSpc>
                <a:spcPts val="2939"/>
              </a:lnSpc>
              <a:buFont typeface="Arial"/>
              <a:buChar char="•"/>
            </a:pPr>
            <a:r>
              <a:rPr lang="en-US" sz="2099" spc="-102">
                <a:solidFill>
                  <a:srgbClr val="000000"/>
                </a:solidFill>
                <a:latin typeface="TT Interphases"/>
                <a:ea typeface="TT Interphases"/>
                <a:cs typeface="TT Interphases"/>
                <a:sym typeface="TT Interphases"/>
              </a:rPr>
              <a:t>Insight: All channels show a similar cancellation share (~20%). So the differences in performance are more about volume and audience mix than conversion gaps.</a:t>
            </a:r>
          </a:p>
          <a:p>
            <a:pPr algn="l" marL="453388" indent="-226694" lvl="1">
              <a:lnSpc>
                <a:spcPts val="2939"/>
              </a:lnSpc>
              <a:buFont typeface="Arial"/>
              <a:buChar char="•"/>
            </a:pPr>
            <a:r>
              <a:rPr lang="en-US" sz="2099" spc="-102">
                <a:solidFill>
                  <a:srgbClr val="000000"/>
                </a:solidFill>
                <a:latin typeface="TT Interphases"/>
                <a:ea typeface="TT Interphases"/>
                <a:cs typeface="TT Interphases"/>
                <a:sym typeface="TT Interphases"/>
              </a:rPr>
              <a:t>Chart A: Booking volume by room type → Standard rooms dominate total bookings.</a:t>
            </a:r>
          </a:p>
          <a:p>
            <a:pPr algn="l" marL="453388" indent="-226694" lvl="1">
              <a:lnSpc>
                <a:spcPts val="2939"/>
              </a:lnSpc>
              <a:buFont typeface="Arial"/>
              <a:buChar char="•"/>
            </a:pPr>
            <a:r>
              <a:rPr lang="en-US" sz="2099" spc="-102">
                <a:solidFill>
                  <a:srgbClr val="000000"/>
                </a:solidFill>
                <a:latin typeface="TT Interphases"/>
                <a:ea typeface="TT Interphases"/>
                <a:cs typeface="TT Interphases"/>
                <a:sym typeface="TT Interphases"/>
              </a:rPr>
              <a:t>Chart B: Cancellation rate (%) by room type → Standard rooms also show the highest cancellation rate (~25%), meaning they create the most cancellations overall due to their high volume.</a:t>
            </a:r>
          </a:p>
        </p:txBody>
      </p:sp>
      <p:sp>
        <p:nvSpPr>
          <p:cNvPr name="TextBox 8" id="8"/>
          <p:cNvSpPr txBox="true"/>
          <p:nvPr/>
        </p:nvSpPr>
        <p:spPr>
          <a:xfrm rot="0">
            <a:off x="11301573" y="4741695"/>
            <a:ext cx="914516" cy="365760"/>
          </a:xfrm>
          <a:prstGeom prst="rect">
            <a:avLst/>
          </a:prstGeom>
        </p:spPr>
        <p:txBody>
          <a:bodyPr anchor="t" rtlCol="false" tIns="0" lIns="0" bIns="0" rIns="0">
            <a:spAutoFit/>
          </a:bodyPr>
          <a:lstStyle/>
          <a:p>
            <a:pPr algn="l">
              <a:lnSpc>
                <a:spcPts val="2939"/>
              </a:lnSpc>
            </a:pPr>
            <a:r>
              <a:rPr lang="en-US" sz="2099" spc="-102">
                <a:solidFill>
                  <a:srgbClr val="000000"/>
                </a:solidFill>
                <a:latin typeface="TT Interphases"/>
                <a:ea typeface="TT Interphases"/>
                <a:cs typeface="TT Interphases"/>
                <a:sym typeface="TT Interphases"/>
              </a:rPr>
              <a:t>Chart A : </a:t>
            </a:r>
          </a:p>
        </p:txBody>
      </p:sp>
      <p:sp>
        <p:nvSpPr>
          <p:cNvPr name="TextBox 9" id="9"/>
          <p:cNvSpPr txBox="true"/>
          <p:nvPr/>
        </p:nvSpPr>
        <p:spPr>
          <a:xfrm rot="0">
            <a:off x="11301573" y="7677442"/>
            <a:ext cx="914516" cy="365760"/>
          </a:xfrm>
          <a:prstGeom prst="rect">
            <a:avLst/>
          </a:prstGeom>
        </p:spPr>
        <p:txBody>
          <a:bodyPr anchor="t" rtlCol="false" tIns="0" lIns="0" bIns="0" rIns="0">
            <a:spAutoFit/>
          </a:bodyPr>
          <a:lstStyle/>
          <a:p>
            <a:pPr algn="l">
              <a:lnSpc>
                <a:spcPts val="2939"/>
              </a:lnSpc>
            </a:pPr>
            <a:r>
              <a:rPr lang="en-US" sz="2099" spc="-102">
                <a:solidFill>
                  <a:srgbClr val="000000"/>
                </a:solidFill>
                <a:latin typeface="TT Interphases"/>
                <a:ea typeface="TT Interphases"/>
                <a:cs typeface="TT Interphases"/>
                <a:sym typeface="TT Interphases"/>
              </a:rPr>
              <a:t>Chart B :</a:t>
            </a:r>
          </a:p>
        </p:txBody>
      </p:sp>
      <p:sp>
        <p:nvSpPr>
          <p:cNvPr name="Freeform 10" id="10"/>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71125" y="1653103"/>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493085" y="3832387"/>
            <a:ext cx="19274170" cy="8229600"/>
          </a:xfrm>
          <a:custGeom>
            <a:avLst/>
            <a:gdLst/>
            <a:ahLst/>
            <a:cxnLst/>
            <a:rect r="r" b="b" t="t" l="l"/>
            <a:pathLst>
              <a:path h="8229600" w="19274170">
                <a:moveTo>
                  <a:pt x="0" y="0"/>
                </a:moveTo>
                <a:lnTo>
                  <a:pt x="19274170" y="0"/>
                </a:lnTo>
                <a:lnTo>
                  <a:pt x="19274170" y="8229600"/>
                </a:lnTo>
                <a:lnTo>
                  <a:pt x="0" y="8229600"/>
                </a:lnTo>
                <a:lnTo>
                  <a:pt x="0" y="0"/>
                </a:lnTo>
                <a:close/>
              </a:path>
            </a:pathLst>
          </a:custGeom>
          <a:blipFill>
            <a:blip r:embed="rId3"/>
            <a:stretch>
              <a:fillRect l="0" t="-37827" r="0" b="-37827"/>
            </a:stretch>
          </a:blipFill>
        </p:spPr>
      </p:sp>
      <p:sp>
        <p:nvSpPr>
          <p:cNvPr name="Freeform 4" id="4"/>
          <p:cNvSpPr/>
          <p:nvPr/>
        </p:nvSpPr>
        <p:spPr>
          <a:xfrm flipH="false" flipV="false" rot="0">
            <a:off x="1028700" y="2245076"/>
            <a:ext cx="7548480" cy="7013224"/>
          </a:xfrm>
          <a:custGeom>
            <a:avLst/>
            <a:gdLst/>
            <a:ahLst/>
            <a:cxnLst/>
            <a:rect r="r" b="b" t="t" l="l"/>
            <a:pathLst>
              <a:path h="7013224" w="7548480">
                <a:moveTo>
                  <a:pt x="0" y="0"/>
                </a:moveTo>
                <a:lnTo>
                  <a:pt x="7548480" y="0"/>
                </a:lnTo>
                <a:lnTo>
                  <a:pt x="7548480" y="7013224"/>
                </a:lnTo>
                <a:lnTo>
                  <a:pt x="0" y="7013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52294" y="2645515"/>
            <a:ext cx="6234058" cy="1249698"/>
          </a:xfrm>
          <a:prstGeom prst="rect">
            <a:avLst/>
          </a:prstGeom>
        </p:spPr>
        <p:txBody>
          <a:bodyPr anchor="t" rtlCol="false" tIns="0" lIns="0" bIns="0" rIns="0">
            <a:spAutoFit/>
          </a:bodyPr>
          <a:lstStyle/>
          <a:p>
            <a:pPr algn="l">
              <a:lnSpc>
                <a:spcPts val="4785"/>
              </a:lnSpc>
            </a:pPr>
            <a:r>
              <a:rPr lang="en-US" sz="5500" spc="-269">
                <a:solidFill>
                  <a:srgbClr val="000000"/>
                </a:solidFill>
                <a:latin typeface="TT Interphases"/>
                <a:ea typeface="TT Interphases"/>
                <a:cs typeface="TT Interphases"/>
                <a:sym typeface="TT Interphases"/>
              </a:rPr>
              <a:t>What is a hotel booking csv really is ?</a:t>
            </a:r>
          </a:p>
        </p:txBody>
      </p:sp>
      <p:sp>
        <p:nvSpPr>
          <p:cNvPr name="TextBox 7" id="7"/>
          <p:cNvSpPr txBox="true"/>
          <p:nvPr/>
        </p:nvSpPr>
        <p:spPr>
          <a:xfrm rot="0">
            <a:off x="10252294" y="4281441"/>
            <a:ext cx="7007006" cy="4930775"/>
          </a:xfrm>
          <a:prstGeom prst="rect">
            <a:avLst/>
          </a:prstGeom>
        </p:spPr>
        <p:txBody>
          <a:bodyPr anchor="t" rtlCol="false" tIns="0" lIns="0" bIns="0" rIns="0">
            <a:spAutoFit/>
          </a:bodyPr>
          <a:lstStyle/>
          <a:p>
            <a:pPr algn="l">
              <a:lnSpc>
                <a:spcPts val="2800"/>
              </a:lnSpc>
            </a:pPr>
            <a:r>
              <a:rPr lang="en-US" sz="2000" spc="-98">
                <a:solidFill>
                  <a:srgbClr val="000000"/>
                </a:solidFill>
                <a:latin typeface="TT Interphases"/>
                <a:ea typeface="TT Interphases"/>
                <a:cs typeface="TT Interphases"/>
                <a:sym typeface="TT Interphases"/>
              </a:rPr>
              <a:t>This dataset captures the complete journey of our hotel bookings across cities and star ratings. Each record represents a customer reservation, showing when it was made, how many rooms were booked, and through which channel—such as our website, mobile app, or partner platforms. It also tracks the financial side, including cost, markup, and final selling price, allowing us to measure margins per booking. </a:t>
            </a:r>
          </a:p>
          <a:p>
            <a:pPr algn="l">
              <a:lnSpc>
                <a:spcPts val="2800"/>
              </a:lnSpc>
            </a:pPr>
          </a:p>
          <a:p>
            <a:pPr algn="l">
              <a:lnSpc>
                <a:spcPts val="2800"/>
              </a:lnSpc>
            </a:pPr>
            <a:r>
              <a:rPr lang="en-US" sz="2000" spc="-98">
                <a:solidFill>
                  <a:srgbClr val="000000"/>
                </a:solidFill>
                <a:latin typeface="TT Interphases"/>
                <a:ea typeface="TT Interphases"/>
                <a:cs typeface="TT Interphases"/>
                <a:sym typeface="TT Interphases"/>
              </a:rPr>
              <a:t>Importantly, it highlights customer behavior with details on payment methods, use of coupons or cashback, and whether the booking was completed, cancelled, or refunded. In short, the data provides a clear view of demand patterns, revenue streams, refund risks, and the effectiveness of promotions—helping us understand what drives growth and how to optimize profitability.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387966" y="1667814"/>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8353122" y="3618997"/>
            <a:ext cx="9095650" cy="5639303"/>
          </a:xfrm>
          <a:custGeom>
            <a:avLst/>
            <a:gdLst/>
            <a:ahLst/>
            <a:cxnLst/>
            <a:rect r="r" b="b" t="t" l="l"/>
            <a:pathLst>
              <a:path h="5639303" w="9095650">
                <a:moveTo>
                  <a:pt x="0" y="0"/>
                </a:moveTo>
                <a:lnTo>
                  <a:pt x="9095650" y="0"/>
                </a:lnTo>
                <a:lnTo>
                  <a:pt x="9095650" y="5639303"/>
                </a:lnTo>
                <a:lnTo>
                  <a:pt x="0" y="5639303"/>
                </a:lnTo>
                <a:lnTo>
                  <a:pt x="0" y="0"/>
                </a:lnTo>
                <a:close/>
              </a:path>
            </a:pathLst>
          </a:custGeom>
          <a:blipFill>
            <a:blip r:embed="rId3"/>
            <a:stretch>
              <a:fillRect l="0" t="0" r="0" b="0"/>
            </a:stretch>
          </a:blipFill>
        </p:spPr>
      </p:sp>
      <p:sp>
        <p:nvSpPr>
          <p:cNvPr name="Freeform 4" id="4"/>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4"/>
            <a:stretch>
              <a:fillRect l="0" t="0" r="0" b="-228163"/>
            </a:stretch>
          </a:blipFill>
        </p:spPr>
      </p:sp>
      <p:sp>
        <p:nvSpPr>
          <p:cNvPr name="TextBox 5" id="5"/>
          <p:cNvSpPr txBox="true"/>
          <p:nvPr/>
        </p:nvSpPr>
        <p:spPr>
          <a:xfrm rot="0">
            <a:off x="1028700" y="2199635"/>
            <a:ext cx="16230600"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Are there seasonal or temporal trends influencing booking values or stay lengths?</a:t>
            </a:r>
          </a:p>
        </p:txBody>
      </p:sp>
      <p:sp>
        <p:nvSpPr>
          <p:cNvPr name="TextBox 6" id="6"/>
          <p:cNvSpPr txBox="true"/>
          <p:nvPr/>
        </p:nvSpPr>
        <p:spPr>
          <a:xfrm rot="0">
            <a:off x="1028700" y="3806631"/>
            <a:ext cx="7015936" cy="5253081"/>
          </a:xfrm>
          <a:prstGeom prst="rect">
            <a:avLst/>
          </a:prstGeom>
        </p:spPr>
        <p:txBody>
          <a:bodyPr anchor="t" rtlCol="false" tIns="0" lIns="0" bIns="0" rIns="0">
            <a:spAutoFit/>
          </a:bodyPr>
          <a:lstStyle/>
          <a:p>
            <a:pPr algn="ctr">
              <a:lnSpc>
                <a:spcPts val="7060"/>
              </a:lnSpc>
            </a:pPr>
            <a:r>
              <a:rPr lang="en-US" b="true" sz="5043" spc="-247" u="sng">
                <a:solidFill>
                  <a:srgbClr val="000000"/>
                </a:solidFill>
                <a:latin typeface="TT Interphases Bold"/>
                <a:ea typeface="TT Interphases Bold"/>
                <a:cs typeface="TT Interphases Bold"/>
                <a:sym typeface="TT Interphases Bold"/>
                <a:hlinkClick r:id="rId5" tooltip="https://colab.research.google.com/drive/1UfIWeUYUpbyXpN2PrNpdGZRPwTuy9R4I#scrollTo=9TLNsqedFHmC&amp;line=6&amp;uniqifier=1"/>
              </a:rPr>
              <a:t>Tren</a:t>
            </a:r>
            <a:r>
              <a:rPr lang="en-US" b="true" sz="5043" spc="-247" u="sng">
                <a:solidFill>
                  <a:srgbClr val="000000"/>
                </a:solidFill>
                <a:latin typeface="TT Interphases Bold"/>
                <a:ea typeface="TT Interphases Bold"/>
                <a:cs typeface="TT Interphases Bold"/>
                <a:sym typeface="TT Interphases Bold"/>
                <a:hlinkClick r:id="rId6" tooltip="https://colab.research.google.com/drive/1UfIWeUYUpbyXpN2PrNpdGZRPwTuy9R4I#scrollTo=9TLNsqedFHmC&amp;line=6&amp;uniqifier=1"/>
              </a:rPr>
              <a:t>d 1:  Average Booking Value by Month🔗</a:t>
            </a:r>
          </a:p>
          <a:p>
            <a:pPr algn="ctr">
              <a:lnSpc>
                <a:spcPts val="3417"/>
              </a:lnSpc>
            </a:pPr>
          </a:p>
          <a:p>
            <a:pPr algn="l" marL="627359" indent="-313679" lvl="1">
              <a:lnSpc>
                <a:spcPts val="4068"/>
              </a:lnSpc>
              <a:buFont typeface="Arial"/>
              <a:buChar char="•"/>
            </a:pPr>
            <a:r>
              <a:rPr lang="en-US" sz="2905" spc="-142">
                <a:solidFill>
                  <a:srgbClr val="000000"/>
                </a:solidFill>
                <a:latin typeface="TT Interphases"/>
                <a:ea typeface="TT Interphases"/>
                <a:cs typeface="TT Interphases"/>
                <a:sym typeface="TT Interphases"/>
              </a:rPr>
              <a:t>Chart: Line plot of average booking value (selling price) across months.</a:t>
            </a:r>
          </a:p>
          <a:p>
            <a:pPr algn="l" marL="627359" indent="-313679" lvl="1">
              <a:lnSpc>
                <a:spcPts val="4068"/>
              </a:lnSpc>
              <a:buFont typeface="Arial"/>
              <a:buChar char="•"/>
            </a:pPr>
            <a:r>
              <a:rPr lang="en-US" sz="2905" spc="-142">
                <a:solidFill>
                  <a:srgbClr val="000000"/>
                </a:solidFill>
                <a:latin typeface="TT Interphases"/>
                <a:ea typeface="TT Interphases"/>
                <a:cs typeface="TT Interphases"/>
                <a:sym typeface="TT Interphases"/>
              </a:rPr>
              <a:t>Insight: Booking values fluctuate modestly month to month (≈29K–30K). Peaks appear in Feb &amp; July, with slight dips around March/April and October.</a:t>
            </a:r>
          </a:p>
        </p:txBody>
      </p:sp>
      <p:sp>
        <p:nvSpPr>
          <p:cNvPr name="Freeform 7" id="7"/>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387966" y="1667814"/>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9000833" y="4172212"/>
            <a:ext cx="8258467" cy="5048067"/>
          </a:xfrm>
          <a:custGeom>
            <a:avLst/>
            <a:gdLst/>
            <a:ahLst/>
            <a:cxnLst/>
            <a:rect r="r" b="b" t="t" l="l"/>
            <a:pathLst>
              <a:path h="5048067" w="8258467">
                <a:moveTo>
                  <a:pt x="0" y="0"/>
                </a:moveTo>
                <a:lnTo>
                  <a:pt x="8258467" y="0"/>
                </a:lnTo>
                <a:lnTo>
                  <a:pt x="8258467" y="5048066"/>
                </a:lnTo>
                <a:lnTo>
                  <a:pt x="0" y="5048066"/>
                </a:lnTo>
                <a:lnTo>
                  <a:pt x="0" y="0"/>
                </a:lnTo>
                <a:close/>
              </a:path>
            </a:pathLst>
          </a:custGeom>
          <a:blipFill>
            <a:blip r:embed="rId3"/>
            <a:stretch>
              <a:fillRect l="0" t="-714" r="0" b="-714"/>
            </a:stretch>
          </a:blipFill>
        </p:spPr>
      </p:sp>
      <p:sp>
        <p:nvSpPr>
          <p:cNvPr name="Freeform 4" id="4"/>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4"/>
            <a:stretch>
              <a:fillRect l="0" t="0" r="0" b="-228163"/>
            </a:stretch>
          </a:blipFill>
        </p:spPr>
      </p:sp>
      <p:sp>
        <p:nvSpPr>
          <p:cNvPr name="TextBox 5" id="5"/>
          <p:cNvSpPr txBox="true"/>
          <p:nvPr/>
        </p:nvSpPr>
        <p:spPr>
          <a:xfrm rot="0">
            <a:off x="1538311" y="2328178"/>
            <a:ext cx="15720989"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Are there seasonal or temporal trends influencing booking values or stay lengths?</a:t>
            </a:r>
          </a:p>
        </p:txBody>
      </p:sp>
      <p:sp>
        <p:nvSpPr>
          <p:cNvPr name="TextBox 6" id="6"/>
          <p:cNvSpPr txBox="true"/>
          <p:nvPr/>
        </p:nvSpPr>
        <p:spPr>
          <a:xfrm rot="0">
            <a:off x="1538311" y="4076962"/>
            <a:ext cx="6481400" cy="4931705"/>
          </a:xfrm>
          <a:prstGeom prst="rect">
            <a:avLst/>
          </a:prstGeom>
        </p:spPr>
        <p:txBody>
          <a:bodyPr anchor="t" rtlCol="false" tIns="0" lIns="0" bIns="0" rIns="0">
            <a:spAutoFit/>
          </a:bodyPr>
          <a:lstStyle/>
          <a:p>
            <a:pPr algn="ctr">
              <a:lnSpc>
                <a:spcPts val="6522"/>
              </a:lnSpc>
            </a:pPr>
            <a:r>
              <a:rPr lang="en-US" b="true" sz="4658" spc="-228" u="sng">
                <a:solidFill>
                  <a:srgbClr val="000000"/>
                </a:solidFill>
                <a:latin typeface="TT Interphases Bold"/>
                <a:ea typeface="TT Interphases Bold"/>
                <a:cs typeface="TT Interphases Bold"/>
                <a:sym typeface="TT Interphases Bold"/>
                <a:hlinkClick r:id="rId5" tooltip="https://colab.research.google.com/drive/1UfIWeUYUpbyXpN2PrNpdGZRPwTuy9R4I#scrollTo=9TLNsqedFHmC&amp;line=6&amp;uniqifier=1"/>
              </a:rPr>
              <a:t>Trend 2: Average Stay Length by Month🔗</a:t>
            </a:r>
          </a:p>
          <a:p>
            <a:pPr algn="l">
              <a:lnSpc>
                <a:spcPts val="3758"/>
              </a:lnSpc>
            </a:pPr>
          </a:p>
          <a:p>
            <a:pPr algn="l" marL="579561" indent="-289781" lvl="1">
              <a:lnSpc>
                <a:spcPts val="3758"/>
              </a:lnSpc>
              <a:buFont typeface="Arial"/>
              <a:buChar char="•"/>
            </a:pPr>
            <a:r>
              <a:rPr lang="en-US" sz="2684" spc="-131">
                <a:solidFill>
                  <a:srgbClr val="000000"/>
                </a:solidFill>
                <a:latin typeface="TT Interphases"/>
                <a:ea typeface="TT Interphases"/>
                <a:cs typeface="TT Interphases"/>
                <a:sym typeface="TT Interphases"/>
              </a:rPr>
              <a:t>Chart: Bar chart of average stay length (days) by check-in month.</a:t>
            </a:r>
          </a:p>
          <a:p>
            <a:pPr algn="l" marL="579561" indent="-289781" lvl="1">
              <a:lnSpc>
                <a:spcPts val="3758"/>
              </a:lnSpc>
              <a:buFont typeface="Arial"/>
              <a:buChar char="•"/>
            </a:pPr>
            <a:r>
              <a:rPr lang="en-US" sz="2684" spc="-131">
                <a:solidFill>
                  <a:srgbClr val="000000"/>
                </a:solidFill>
                <a:latin typeface="TT Interphases"/>
                <a:ea typeface="TT Interphases"/>
                <a:cs typeface="TT Interphases"/>
                <a:sym typeface="TT Interphases"/>
              </a:rPr>
              <a:t>Insight: Stay length is quite stable (~4 days on average), with a small peak in December (≈4.06 days) suggesting longer stays during holiday season.</a:t>
            </a:r>
          </a:p>
        </p:txBody>
      </p:sp>
      <p:sp>
        <p:nvSpPr>
          <p:cNvPr name="Freeform 7" id="7"/>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71125" y="1653103"/>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3085" y="3832387"/>
            <a:ext cx="19274170" cy="8229600"/>
          </a:xfrm>
          <a:custGeom>
            <a:avLst/>
            <a:gdLst/>
            <a:ahLst/>
            <a:cxnLst/>
            <a:rect r="r" b="b" t="t" l="l"/>
            <a:pathLst>
              <a:path h="8229600" w="19274170">
                <a:moveTo>
                  <a:pt x="0" y="0"/>
                </a:moveTo>
                <a:lnTo>
                  <a:pt x="19274170" y="0"/>
                </a:lnTo>
                <a:lnTo>
                  <a:pt x="19274170" y="8229600"/>
                </a:lnTo>
                <a:lnTo>
                  <a:pt x="0" y="8229600"/>
                </a:lnTo>
                <a:lnTo>
                  <a:pt x="0" y="0"/>
                </a:lnTo>
                <a:close/>
              </a:path>
            </a:pathLst>
          </a:custGeom>
          <a:blipFill>
            <a:blip r:embed="rId5"/>
            <a:stretch>
              <a:fillRect l="0" t="-37827" r="0" b="-37827"/>
            </a:stretch>
          </a:blipFill>
        </p:spPr>
      </p:sp>
      <p:sp>
        <p:nvSpPr>
          <p:cNvPr name="TextBox 5" id="5"/>
          <p:cNvSpPr txBox="true"/>
          <p:nvPr/>
        </p:nvSpPr>
        <p:spPr>
          <a:xfrm rot="0">
            <a:off x="1028700" y="2734845"/>
            <a:ext cx="9601274" cy="2026160"/>
          </a:xfrm>
          <a:prstGeom prst="rect">
            <a:avLst/>
          </a:prstGeom>
        </p:spPr>
        <p:txBody>
          <a:bodyPr anchor="t" rtlCol="false" tIns="0" lIns="0" bIns="0" rIns="0">
            <a:spAutoFit/>
          </a:bodyPr>
          <a:lstStyle/>
          <a:p>
            <a:pPr algn="l">
              <a:lnSpc>
                <a:spcPts val="7656"/>
              </a:lnSpc>
            </a:pPr>
            <a:r>
              <a:rPr lang="en-US" sz="8800" spc="-431">
                <a:solidFill>
                  <a:srgbClr val="000000"/>
                </a:solidFill>
                <a:latin typeface="TT Interphases"/>
                <a:ea typeface="TT Interphases"/>
                <a:cs typeface="TT Interphases"/>
                <a:sym typeface="TT Interphases"/>
              </a:rPr>
              <a:t>Business Recommendations</a:t>
            </a:r>
          </a:p>
        </p:txBody>
      </p:sp>
      <p:sp>
        <p:nvSpPr>
          <p:cNvPr name="TextBox 6" id="6"/>
          <p:cNvSpPr txBox="true"/>
          <p:nvPr/>
        </p:nvSpPr>
        <p:spPr>
          <a:xfrm rot="0">
            <a:off x="1028700" y="5382528"/>
            <a:ext cx="8884026" cy="3322320"/>
          </a:xfrm>
          <a:prstGeom prst="rect">
            <a:avLst/>
          </a:prstGeom>
        </p:spPr>
        <p:txBody>
          <a:bodyPr anchor="t" rtlCol="false" tIns="0" lIns="0" bIns="0" rIns="0">
            <a:spAutoFit/>
          </a:bodyPr>
          <a:lstStyle/>
          <a:p>
            <a:pPr algn="l">
              <a:lnSpc>
                <a:spcPts val="3779"/>
              </a:lnSpc>
            </a:pPr>
            <a:r>
              <a:rPr lang="en-US" sz="2699" spc="-132">
                <a:solidFill>
                  <a:srgbClr val="000000"/>
                </a:solidFill>
                <a:latin typeface="TT Interphases"/>
                <a:ea typeface="TT Interphases"/>
                <a:cs typeface="TT Interphases"/>
                <a:sym typeface="TT Interphases"/>
              </a:rPr>
              <a:t>1 - Suggest strategies to reduce cancellations.</a:t>
            </a:r>
          </a:p>
          <a:p>
            <a:pPr algn="l">
              <a:lnSpc>
                <a:spcPts val="3779"/>
              </a:lnSpc>
            </a:pPr>
          </a:p>
          <a:p>
            <a:pPr algn="l">
              <a:lnSpc>
                <a:spcPts val="3779"/>
              </a:lnSpc>
            </a:pPr>
            <a:r>
              <a:rPr lang="en-US" sz="2699" spc="-132">
                <a:solidFill>
                  <a:srgbClr val="000000"/>
                </a:solidFill>
                <a:latin typeface="TT Interphases"/>
                <a:ea typeface="TT Interphases"/>
                <a:cs typeface="TT Interphases"/>
                <a:sym typeface="TT Interphases"/>
              </a:rPr>
              <a:t>2 - Recommend ways to improve profitability and increase repeat bookings.</a:t>
            </a:r>
          </a:p>
          <a:p>
            <a:pPr algn="l">
              <a:lnSpc>
                <a:spcPts val="3779"/>
              </a:lnSpc>
            </a:pPr>
          </a:p>
          <a:p>
            <a:pPr algn="l">
              <a:lnSpc>
                <a:spcPts val="3779"/>
              </a:lnSpc>
            </a:pPr>
            <a:r>
              <a:rPr lang="en-US" sz="2699" spc="-132">
                <a:solidFill>
                  <a:srgbClr val="000000"/>
                </a:solidFill>
                <a:latin typeface="TT Interphases"/>
                <a:ea typeface="TT Interphases"/>
                <a:cs typeface="TT Interphases"/>
                <a:sym typeface="TT Interphases"/>
              </a:rPr>
              <a:t>3 - Identify opportunities to optimize pricing, promotions, or channel strategy.</a:t>
            </a:r>
          </a:p>
        </p:txBody>
      </p:sp>
      <p:sp>
        <p:nvSpPr>
          <p:cNvPr name="Freeform 7" id="7"/>
          <p:cNvSpPr/>
          <p:nvPr/>
        </p:nvSpPr>
        <p:spPr>
          <a:xfrm flipH="false" flipV="false" rot="0">
            <a:off x="10285663" y="4012337"/>
            <a:ext cx="7148446" cy="4185090"/>
          </a:xfrm>
          <a:custGeom>
            <a:avLst/>
            <a:gdLst/>
            <a:ahLst/>
            <a:cxnLst/>
            <a:rect r="r" b="b" t="t" l="l"/>
            <a:pathLst>
              <a:path h="4185090" w="7148446">
                <a:moveTo>
                  <a:pt x="0" y="0"/>
                </a:moveTo>
                <a:lnTo>
                  <a:pt x="7148446" y="0"/>
                </a:lnTo>
                <a:lnTo>
                  <a:pt x="7148446" y="4185090"/>
                </a:lnTo>
                <a:lnTo>
                  <a:pt x="0" y="4185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387966" y="1667814"/>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9349894" y="4038092"/>
            <a:ext cx="7909406" cy="5220208"/>
          </a:xfrm>
          <a:custGeom>
            <a:avLst/>
            <a:gdLst/>
            <a:ahLst/>
            <a:cxnLst/>
            <a:rect r="r" b="b" t="t" l="l"/>
            <a:pathLst>
              <a:path h="5220208" w="7909406">
                <a:moveTo>
                  <a:pt x="0" y="0"/>
                </a:moveTo>
                <a:lnTo>
                  <a:pt x="7909406" y="0"/>
                </a:lnTo>
                <a:lnTo>
                  <a:pt x="7909406" y="5220208"/>
                </a:lnTo>
                <a:lnTo>
                  <a:pt x="0" y="5220208"/>
                </a:lnTo>
                <a:lnTo>
                  <a:pt x="0" y="0"/>
                </a:lnTo>
                <a:close/>
              </a:path>
            </a:pathLst>
          </a:custGeom>
          <a:blipFill>
            <a:blip r:embed="rId3"/>
            <a:stretch>
              <a:fillRect l="0" t="0" r="0" b="0"/>
            </a:stretch>
          </a:blipFill>
        </p:spPr>
      </p:sp>
      <p:sp>
        <p:nvSpPr>
          <p:cNvPr name="Freeform 4" id="4"/>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4"/>
            <a:stretch>
              <a:fillRect l="0" t="0" r="0" b="-228163"/>
            </a:stretch>
          </a:blipFill>
        </p:spPr>
      </p:sp>
      <p:sp>
        <p:nvSpPr>
          <p:cNvPr name="TextBox 5" id="5"/>
          <p:cNvSpPr txBox="true"/>
          <p:nvPr/>
        </p:nvSpPr>
        <p:spPr>
          <a:xfrm rot="0">
            <a:off x="1028700" y="2432079"/>
            <a:ext cx="16230600" cy="60960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Suggest strategies to reduce cancellations.</a:t>
            </a:r>
          </a:p>
        </p:txBody>
      </p:sp>
      <p:sp>
        <p:nvSpPr>
          <p:cNvPr name="TextBox 6" id="6"/>
          <p:cNvSpPr txBox="true"/>
          <p:nvPr/>
        </p:nvSpPr>
        <p:spPr>
          <a:xfrm rot="0">
            <a:off x="1028700" y="3353927"/>
            <a:ext cx="7334454" cy="5904373"/>
          </a:xfrm>
          <a:prstGeom prst="rect">
            <a:avLst/>
          </a:prstGeom>
        </p:spPr>
        <p:txBody>
          <a:bodyPr anchor="t" rtlCol="false" tIns="0" lIns="0" bIns="0" rIns="0">
            <a:spAutoFit/>
          </a:bodyPr>
          <a:lstStyle/>
          <a:p>
            <a:pPr algn="ctr">
              <a:lnSpc>
                <a:spcPts val="6074"/>
              </a:lnSpc>
            </a:pPr>
            <a:r>
              <a:rPr lang="en-US" b="true" sz="4338" spc="-212" u="sng">
                <a:solidFill>
                  <a:srgbClr val="000000"/>
                </a:solidFill>
                <a:latin typeface="TT Interphases Bold"/>
                <a:ea typeface="TT Interphases Bold"/>
                <a:cs typeface="TT Interphases Bold"/>
                <a:sym typeface="TT Interphases Bold"/>
                <a:hlinkClick r:id="rId5" tooltip="https://colab.research.google.com/drive/1UfIWeUYUpbyXpN2PrNpdGZRPwTuy9R4I#scrollTo=tCdjyP1LHMa8&amp;line=5&amp;uniqifier=1"/>
              </a:rPr>
              <a:t>Trend 1: Cancellation Rate by Stay Type🔗</a:t>
            </a:r>
          </a:p>
          <a:p>
            <a:pPr algn="l">
              <a:lnSpc>
                <a:spcPts val="3499"/>
              </a:lnSpc>
            </a:pPr>
          </a:p>
          <a:p>
            <a:pPr algn="l" marL="539746" indent="-269873" lvl="1">
              <a:lnSpc>
                <a:spcPts val="3499"/>
              </a:lnSpc>
              <a:buFont typeface="Arial"/>
              <a:buChar char="•"/>
            </a:pPr>
            <a:r>
              <a:rPr lang="en-US" sz="2499" spc="-122">
                <a:solidFill>
                  <a:srgbClr val="000000"/>
                </a:solidFill>
                <a:latin typeface="TT Interphases"/>
                <a:ea typeface="TT Interphases"/>
                <a:cs typeface="TT Interphases"/>
                <a:sym typeface="TT Interphases"/>
              </a:rPr>
              <a:t>Chart: Bar chart of cancellation % for Business vs Leisure stays.</a:t>
            </a:r>
          </a:p>
          <a:p>
            <a:pPr algn="l" marL="539746" indent="-269873" lvl="1">
              <a:lnSpc>
                <a:spcPts val="3499"/>
              </a:lnSpc>
              <a:buFont typeface="Arial"/>
              <a:buChar char="•"/>
            </a:pPr>
            <a:r>
              <a:rPr lang="en-US" sz="2499" spc="-122">
                <a:solidFill>
                  <a:srgbClr val="000000"/>
                </a:solidFill>
                <a:latin typeface="TT Interphases"/>
                <a:ea typeface="TT Interphases"/>
                <a:cs typeface="TT Interphases"/>
                <a:sym typeface="TT Interphases"/>
              </a:rPr>
              <a:t>Insight: Leisure stays have slightly higher cancellations (22.06%) compared to business (21.61%).</a:t>
            </a:r>
          </a:p>
          <a:p>
            <a:pPr algn="l" marL="539746" indent="-269873" lvl="1">
              <a:lnSpc>
                <a:spcPts val="3499"/>
              </a:lnSpc>
              <a:buFont typeface="Arial"/>
              <a:buChar char="•"/>
            </a:pPr>
            <a:r>
              <a:rPr lang="en-US" sz="2499" spc="-122">
                <a:solidFill>
                  <a:srgbClr val="000000"/>
                </a:solidFill>
                <a:latin typeface="TT Interphases"/>
                <a:ea typeface="TT Interphases"/>
                <a:cs typeface="TT Interphases"/>
                <a:sym typeface="TT Interphases"/>
              </a:rPr>
              <a:t>Strategy:</a:t>
            </a:r>
          </a:p>
          <a:p>
            <a:pPr algn="l" marL="1079492" indent="-359831" lvl="2">
              <a:lnSpc>
                <a:spcPts val="3499"/>
              </a:lnSpc>
              <a:buFont typeface="Arial"/>
              <a:buChar char="⚬"/>
            </a:pPr>
            <a:r>
              <a:rPr lang="en-US" sz="2499" spc="-122">
                <a:solidFill>
                  <a:srgbClr val="000000"/>
                </a:solidFill>
                <a:latin typeface="TT Interphases"/>
                <a:ea typeface="TT Interphases"/>
                <a:cs typeface="TT Interphases"/>
                <a:sym typeface="TT Interphases"/>
              </a:rPr>
              <a:t>Apply stricter or non-refundable policies for leisure travelers (who book more flexibly).</a:t>
            </a:r>
          </a:p>
          <a:p>
            <a:pPr algn="l" marL="1079492" indent="-359831" lvl="2">
              <a:lnSpc>
                <a:spcPts val="3499"/>
              </a:lnSpc>
              <a:buFont typeface="Arial"/>
              <a:buChar char="⚬"/>
            </a:pPr>
            <a:r>
              <a:rPr lang="en-US" sz="2499" spc="-122">
                <a:solidFill>
                  <a:srgbClr val="000000"/>
                </a:solidFill>
                <a:latin typeface="TT Interphases"/>
                <a:ea typeface="TT Interphases"/>
                <a:cs typeface="TT Interphases"/>
                <a:sym typeface="TT Interphases"/>
              </a:rPr>
              <a:t>Provide perks or loyalty points for keeping leisure bookings instead of cancelling.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387966" y="1667814"/>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8991511" y="4378026"/>
            <a:ext cx="8267789" cy="4068444"/>
          </a:xfrm>
          <a:custGeom>
            <a:avLst/>
            <a:gdLst/>
            <a:ahLst/>
            <a:cxnLst/>
            <a:rect r="r" b="b" t="t" l="l"/>
            <a:pathLst>
              <a:path h="4068444" w="8267789">
                <a:moveTo>
                  <a:pt x="0" y="0"/>
                </a:moveTo>
                <a:lnTo>
                  <a:pt x="8267789" y="0"/>
                </a:lnTo>
                <a:lnTo>
                  <a:pt x="8267789" y="4068444"/>
                </a:lnTo>
                <a:lnTo>
                  <a:pt x="0" y="4068444"/>
                </a:lnTo>
                <a:lnTo>
                  <a:pt x="0" y="0"/>
                </a:lnTo>
                <a:close/>
              </a:path>
            </a:pathLst>
          </a:custGeom>
          <a:blipFill>
            <a:blip r:embed="rId3"/>
            <a:stretch>
              <a:fillRect l="0" t="0" r="0" b="-130"/>
            </a:stretch>
          </a:blipFill>
        </p:spPr>
      </p:sp>
      <p:sp>
        <p:nvSpPr>
          <p:cNvPr name="Freeform 4" id="4"/>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4"/>
            <a:stretch>
              <a:fillRect l="0" t="0" r="0" b="-228163"/>
            </a:stretch>
          </a:blipFill>
        </p:spPr>
      </p:sp>
      <p:sp>
        <p:nvSpPr>
          <p:cNvPr name="TextBox 5" id="5"/>
          <p:cNvSpPr txBox="true"/>
          <p:nvPr/>
        </p:nvSpPr>
        <p:spPr>
          <a:xfrm rot="0">
            <a:off x="1028700" y="2430920"/>
            <a:ext cx="16230600" cy="60960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Suggest strategies to reduce cancellations.</a:t>
            </a:r>
          </a:p>
        </p:txBody>
      </p:sp>
      <p:sp>
        <p:nvSpPr>
          <p:cNvPr name="TextBox 6" id="6"/>
          <p:cNvSpPr txBox="true"/>
          <p:nvPr/>
        </p:nvSpPr>
        <p:spPr>
          <a:xfrm rot="0">
            <a:off x="1028700" y="3499522"/>
            <a:ext cx="7106138" cy="5758778"/>
          </a:xfrm>
          <a:prstGeom prst="rect">
            <a:avLst/>
          </a:prstGeom>
        </p:spPr>
        <p:txBody>
          <a:bodyPr anchor="t" rtlCol="false" tIns="0" lIns="0" bIns="0" rIns="0">
            <a:spAutoFit/>
          </a:bodyPr>
          <a:lstStyle/>
          <a:p>
            <a:pPr algn="ctr">
              <a:lnSpc>
                <a:spcPts val="4942"/>
              </a:lnSpc>
            </a:pPr>
            <a:r>
              <a:rPr lang="en-US" b="true" sz="3530" spc="-172">
                <a:solidFill>
                  <a:srgbClr val="000000"/>
                </a:solidFill>
                <a:latin typeface="TT Interphases Bold"/>
                <a:ea typeface="TT Interphases Bold"/>
                <a:cs typeface="TT Interphases Bold"/>
                <a:sym typeface="TT Interphases Bold"/>
              </a:rPr>
              <a:t>T</a:t>
            </a:r>
            <a:r>
              <a:rPr lang="en-US" b="true" sz="3530" spc="-172" u="sng">
                <a:solidFill>
                  <a:srgbClr val="000000"/>
                </a:solidFill>
                <a:latin typeface="TT Interphases Bold"/>
                <a:ea typeface="TT Interphases Bold"/>
                <a:cs typeface="TT Interphases Bold"/>
                <a:sym typeface="TT Interphases Bold"/>
                <a:hlinkClick r:id="rId5" tooltip="https://colab.research.google.com/drive/1UfIWeUYUpbyXpN2PrNpdGZRPwTuy9R4I#scrollTo=tCdjyP1LHMa8&amp;line=5&amp;uniqifier=1"/>
              </a:rPr>
              <a:t>rend 2: Cancellation Rate by Lead Time🔗</a:t>
            </a:r>
          </a:p>
          <a:p>
            <a:pPr algn="ctr">
              <a:lnSpc>
                <a:spcPts val="4942"/>
              </a:lnSpc>
            </a:pPr>
          </a:p>
          <a:p>
            <a:pPr algn="l" marL="878282" indent="-292761" lvl="2">
              <a:lnSpc>
                <a:spcPts val="2847"/>
              </a:lnSpc>
              <a:buFont typeface="Arial"/>
              <a:buChar char="⚬"/>
            </a:pPr>
            <a:r>
              <a:rPr lang="en-US" sz="2034" spc="-99">
                <a:solidFill>
                  <a:srgbClr val="000000"/>
                </a:solidFill>
                <a:latin typeface="TT Interphases"/>
                <a:ea typeface="TT Interphases"/>
                <a:cs typeface="TT Interphases"/>
                <a:sym typeface="TT Interphases"/>
              </a:rPr>
              <a:t>Chart: Bar chart of cancellation % by lead-time bands (days between booking &amp; check-in).</a:t>
            </a:r>
          </a:p>
          <a:p>
            <a:pPr algn="l" marL="878282" indent="-292761" lvl="2">
              <a:lnSpc>
                <a:spcPts val="2847"/>
              </a:lnSpc>
              <a:buFont typeface="Arial"/>
              <a:buChar char="⚬"/>
            </a:pPr>
            <a:r>
              <a:rPr lang="en-US" sz="2034" spc="-99">
                <a:solidFill>
                  <a:srgbClr val="000000"/>
                </a:solidFill>
                <a:latin typeface="TT Interphases"/>
                <a:ea typeface="TT Interphases"/>
                <a:cs typeface="TT Interphases"/>
                <a:sym typeface="TT Interphases"/>
              </a:rPr>
              <a:t>Insight: Cancellations are low (~4.5%) when check-in is within 90 days; very long-lead bands (&gt;90 days) have insufficient data here but usually show higher risk.</a:t>
            </a:r>
          </a:p>
          <a:p>
            <a:pPr algn="l" marL="878282" indent="-292761" lvl="2">
              <a:lnSpc>
                <a:spcPts val="2847"/>
              </a:lnSpc>
              <a:buFont typeface="Arial"/>
              <a:buChar char="⚬"/>
            </a:pPr>
            <a:r>
              <a:rPr lang="en-US" sz="2034" spc="-99">
                <a:solidFill>
                  <a:srgbClr val="000000"/>
                </a:solidFill>
                <a:latin typeface="TT Interphases"/>
                <a:ea typeface="TT Interphases"/>
                <a:cs typeface="TT Interphases"/>
                <a:sym typeface="TT Interphases"/>
              </a:rPr>
              <a:t>Strategy:</a:t>
            </a:r>
          </a:p>
          <a:p>
            <a:pPr algn="l" marL="1317423" indent="-329356" lvl="3">
              <a:lnSpc>
                <a:spcPts val="2847"/>
              </a:lnSpc>
              <a:buFont typeface="Arial"/>
              <a:buChar char="￭"/>
            </a:pPr>
            <a:r>
              <a:rPr lang="en-US" sz="2034" spc="-99">
                <a:solidFill>
                  <a:srgbClr val="000000"/>
                </a:solidFill>
                <a:latin typeface="TT Interphases"/>
                <a:ea typeface="TT Interphases"/>
                <a:cs typeface="TT Interphases"/>
                <a:sym typeface="TT Interphases"/>
              </a:rPr>
              <a:t>Send reminders or offer small incentives to reconfirm bookings made far in advance.</a:t>
            </a:r>
          </a:p>
          <a:p>
            <a:pPr algn="l" marL="1317423" indent="-329356" lvl="3">
              <a:lnSpc>
                <a:spcPts val="2847"/>
              </a:lnSpc>
              <a:buFont typeface="Arial"/>
              <a:buChar char="￭"/>
            </a:pPr>
            <a:r>
              <a:rPr lang="en-US" sz="2034" spc="-99">
                <a:solidFill>
                  <a:srgbClr val="000000"/>
                </a:solidFill>
                <a:latin typeface="TT Interphases"/>
                <a:ea typeface="TT Interphases"/>
                <a:cs typeface="TT Interphases"/>
                <a:sym typeface="TT Interphases"/>
              </a:rPr>
              <a:t>Consider stricter cancellation windows for long-lead bookings to prevent speculative reservations.</a:t>
            </a:r>
          </a:p>
          <a:p>
            <a:pPr algn="l">
              <a:lnSpc>
                <a:spcPts val="2847"/>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387966" y="1667814"/>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8404088" y="3768069"/>
            <a:ext cx="8855212" cy="5490231"/>
          </a:xfrm>
          <a:custGeom>
            <a:avLst/>
            <a:gdLst/>
            <a:ahLst/>
            <a:cxnLst/>
            <a:rect r="r" b="b" t="t" l="l"/>
            <a:pathLst>
              <a:path h="5490231" w="8855212">
                <a:moveTo>
                  <a:pt x="0" y="0"/>
                </a:moveTo>
                <a:lnTo>
                  <a:pt x="8855212" y="0"/>
                </a:lnTo>
                <a:lnTo>
                  <a:pt x="8855212" y="5490231"/>
                </a:lnTo>
                <a:lnTo>
                  <a:pt x="0" y="5490231"/>
                </a:lnTo>
                <a:lnTo>
                  <a:pt x="0" y="0"/>
                </a:lnTo>
                <a:close/>
              </a:path>
            </a:pathLst>
          </a:custGeom>
          <a:blipFill>
            <a:blip r:embed="rId3"/>
            <a:stretch>
              <a:fillRect l="0" t="0" r="0" b="0"/>
            </a:stretch>
          </a:blipFill>
        </p:spPr>
      </p:sp>
      <p:sp>
        <p:nvSpPr>
          <p:cNvPr name="Freeform 4" id="4"/>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4"/>
            <a:stretch>
              <a:fillRect l="0" t="0" r="0" b="-228163"/>
            </a:stretch>
          </a:blipFill>
        </p:spPr>
      </p:sp>
      <p:sp>
        <p:nvSpPr>
          <p:cNvPr name="TextBox 5" id="5"/>
          <p:cNvSpPr txBox="true"/>
          <p:nvPr/>
        </p:nvSpPr>
        <p:spPr>
          <a:xfrm rot="0">
            <a:off x="1697637" y="2158410"/>
            <a:ext cx="15561663"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 Recommend ways to improve profitability and increase repeat bookings.</a:t>
            </a:r>
          </a:p>
        </p:txBody>
      </p:sp>
      <p:sp>
        <p:nvSpPr>
          <p:cNvPr name="TextBox 6" id="6"/>
          <p:cNvSpPr txBox="true"/>
          <p:nvPr/>
        </p:nvSpPr>
        <p:spPr>
          <a:xfrm rot="0">
            <a:off x="1028700" y="3442419"/>
            <a:ext cx="7096675" cy="5815881"/>
          </a:xfrm>
          <a:prstGeom prst="rect">
            <a:avLst/>
          </a:prstGeom>
        </p:spPr>
        <p:txBody>
          <a:bodyPr anchor="t" rtlCol="false" tIns="0" lIns="0" bIns="0" rIns="0">
            <a:spAutoFit/>
          </a:bodyPr>
          <a:lstStyle/>
          <a:p>
            <a:pPr algn="ctr">
              <a:lnSpc>
                <a:spcPts val="4935"/>
              </a:lnSpc>
            </a:pPr>
            <a:r>
              <a:rPr lang="en-US" b="true" sz="3525" spc="-172" u="sng">
                <a:solidFill>
                  <a:srgbClr val="000000"/>
                </a:solidFill>
                <a:latin typeface="TT Interphases Bold"/>
                <a:ea typeface="TT Interphases Bold"/>
                <a:cs typeface="TT Interphases Bold"/>
                <a:sym typeface="TT Interphases Bold"/>
                <a:hlinkClick r:id="rId5" tooltip="https://colab.research.google.com/drive/1UfIWeUYUpbyXpN2PrNpdGZRPwTuy9R4I#scrollTo=93MtsUsoJoDJ&amp;line=6&amp;uniqifier=1"/>
              </a:rPr>
              <a:t>Trend 1: Average Net Revenue by Channel🔗</a:t>
            </a:r>
          </a:p>
          <a:p>
            <a:pPr algn="l">
              <a:lnSpc>
                <a:spcPts val="2843"/>
              </a:lnSpc>
            </a:pPr>
          </a:p>
          <a:p>
            <a:pPr algn="l" marL="438556" indent="-219278" lvl="1">
              <a:lnSpc>
                <a:spcPts val="2843"/>
              </a:lnSpc>
              <a:buFont typeface="Arial"/>
              <a:buChar char="•"/>
            </a:pPr>
            <a:r>
              <a:rPr lang="en-US" sz="2031" spc="-99">
                <a:solidFill>
                  <a:srgbClr val="000000"/>
                </a:solidFill>
                <a:latin typeface="TT Interphases"/>
                <a:ea typeface="TT Interphases"/>
                <a:cs typeface="TT Interphases"/>
                <a:sym typeface="TT Interphases"/>
              </a:rPr>
              <a:t>Chart: Bar chart of average net revenue per confirmed booking across Web, Android, iOS.</a:t>
            </a:r>
          </a:p>
          <a:p>
            <a:pPr algn="l" marL="438556" indent="-219278" lvl="1">
              <a:lnSpc>
                <a:spcPts val="2843"/>
              </a:lnSpc>
              <a:buFont typeface="Arial"/>
              <a:buChar char="•"/>
            </a:pPr>
            <a:r>
              <a:rPr lang="en-US" sz="2031" spc="-99">
                <a:solidFill>
                  <a:srgbClr val="000000"/>
                </a:solidFill>
                <a:latin typeface="TT Interphases"/>
                <a:ea typeface="TT Interphases"/>
                <a:cs typeface="TT Interphases"/>
                <a:sym typeface="TT Interphases"/>
              </a:rPr>
              <a:t>Insight:</a:t>
            </a:r>
          </a:p>
          <a:p>
            <a:pPr algn="l" marL="877112" indent="-292371" lvl="2">
              <a:lnSpc>
                <a:spcPts val="2843"/>
              </a:lnSpc>
              <a:buFont typeface="Arial"/>
              <a:buChar char="⚬"/>
            </a:pPr>
            <a:r>
              <a:rPr lang="en-US" sz="2031" spc="-99">
                <a:solidFill>
                  <a:srgbClr val="000000"/>
                </a:solidFill>
                <a:latin typeface="TT Interphases"/>
                <a:ea typeface="TT Interphases"/>
                <a:cs typeface="TT Interphases"/>
                <a:sym typeface="TT Interphases"/>
              </a:rPr>
              <a:t>Revenue per booking is very similar across channels (≈ ₹28.7K–29K).</a:t>
            </a:r>
          </a:p>
          <a:p>
            <a:pPr algn="l" marL="877112" indent="-292371" lvl="2">
              <a:lnSpc>
                <a:spcPts val="2843"/>
              </a:lnSpc>
              <a:buFont typeface="Arial"/>
              <a:buChar char="⚬"/>
            </a:pPr>
            <a:r>
              <a:rPr lang="en-US" sz="2031" spc="-99">
                <a:solidFill>
                  <a:srgbClr val="000000"/>
                </a:solidFill>
                <a:latin typeface="TT Interphases"/>
                <a:ea typeface="TT Interphases"/>
                <a:cs typeface="TT Interphases"/>
                <a:sym typeface="TT Interphases"/>
              </a:rPr>
              <a:t>Android shows slightly higher net revenue than Web/iOS.</a:t>
            </a:r>
          </a:p>
          <a:p>
            <a:pPr algn="l" marL="438556" indent="-219278" lvl="1">
              <a:lnSpc>
                <a:spcPts val="2843"/>
              </a:lnSpc>
              <a:buFont typeface="Arial"/>
              <a:buChar char="•"/>
            </a:pPr>
            <a:r>
              <a:rPr lang="en-US" sz="2031" spc="-99">
                <a:solidFill>
                  <a:srgbClr val="000000"/>
                </a:solidFill>
                <a:latin typeface="TT Interphases"/>
                <a:ea typeface="TT Interphases"/>
                <a:cs typeface="TT Interphases"/>
                <a:sym typeface="TT Interphases"/>
              </a:rPr>
              <a:t>Strategy:</a:t>
            </a:r>
          </a:p>
          <a:p>
            <a:pPr algn="l" marL="877112" indent="-292371" lvl="2">
              <a:lnSpc>
                <a:spcPts val="2843"/>
              </a:lnSpc>
              <a:buFont typeface="Arial"/>
              <a:buChar char="⚬"/>
            </a:pPr>
            <a:r>
              <a:rPr lang="en-US" sz="2031" spc="-99">
                <a:solidFill>
                  <a:srgbClr val="000000"/>
                </a:solidFill>
                <a:latin typeface="TT Interphases"/>
                <a:ea typeface="TT Interphases"/>
                <a:cs typeface="TT Interphases"/>
                <a:sym typeface="TT Interphases"/>
              </a:rPr>
              <a:t>Prioritize Android acquisition campaigns if they bring higher-value customers.</a:t>
            </a:r>
          </a:p>
          <a:p>
            <a:pPr algn="l" marL="877112" indent="-292371" lvl="2">
              <a:lnSpc>
                <a:spcPts val="2843"/>
              </a:lnSpc>
              <a:buFont typeface="Arial"/>
              <a:buChar char="⚬"/>
            </a:pPr>
            <a:r>
              <a:rPr lang="en-US" sz="2031" spc="-99">
                <a:solidFill>
                  <a:srgbClr val="000000"/>
                </a:solidFill>
                <a:latin typeface="TT Interphases"/>
                <a:ea typeface="TT Interphases"/>
                <a:cs typeface="TT Interphases"/>
                <a:sym typeface="TT Interphases"/>
              </a:rPr>
              <a:t>Streamline UX on Web/iOS to close the gap and maximize margins.</a:t>
            </a:r>
          </a:p>
          <a:p>
            <a:pPr algn="l">
              <a:lnSpc>
                <a:spcPts val="2843"/>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387966" y="1667814"/>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9144000" y="3881861"/>
            <a:ext cx="8115300" cy="5356098"/>
          </a:xfrm>
          <a:custGeom>
            <a:avLst/>
            <a:gdLst/>
            <a:ahLst/>
            <a:cxnLst/>
            <a:rect r="r" b="b" t="t" l="l"/>
            <a:pathLst>
              <a:path h="5356098" w="8115300">
                <a:moveTo>
                  <a:pt x="0" y="0"/>
                </a:moveTo>
                <a:lnTo>
                  <a:pt x="8115300" y="0"/>
                </a:lnTo>
                <a:lnTo>
                  <a:pt x="8115300" y="5356098"/>
                </a:lnTo>
                <a:lnTo>
                  <a:pt x="0" y="5356098"/>
                </a:lnTo>
                <a:lnTo>
                  <a:pt x="0" y="0"/>
                </a:lnTo>
                <a:close/>
              </a:path>
            </a:pathLst>
          </a:custGeom>
          <a:blipFill>
            <a:blip r:embed="rId3"/>
            <a:stretch>
              <a:fillRect l="0" t="0" r="0" b="0"/>
            </a:stretch>
          </a:blipFill>
        </p:spPr>
      </p:sp>
      <p:sp>
        <p:nvSpPr>
          <p:cNvPr name="Freeform 4" id="4"/>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4"/>
            <a:stretch>
              <a:fillRect l="0" t="0" r="0" b="-228163"/>
            </a:stretch>
          </a:blipFill>
        </p:spPr>
      </p:sp>
      <p:sp>
        <p:nvSpPr>
          <p:cNvPr name="TextBox 5" id="5"/>
          <p:cNvSpPr txBox="true"/>
          <p:nvPr/>
        </p:nvSpPr>
        <p:spPr>
          <a:xfrm rot="0">
            <a:off x="1028700" y="2328178"/>
            <a:ext cx="16230600"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 Recommend ways to improve profitability and increase repeat bookings.</a:t>
            </a:r>
          </a:p>
        </p:txBody>
      </p:sp>
      <p:sp>
        <p:nvSpPr>
          <p:cNvPr name="TextBox 6" id="6"/>
          <p:cNvSpPr txBox="true"/>
          <p:nvPr/>
        </p:nvSpPr>
        <p:spPr>
          <a:xfrm rot="0">
            <a:off x="1028700" y="3794844"/>
            <a:ext cx="7096675" cy="5463456"/>
          </a:xfrm>
          <a:prstGeom prst="rect">
            <a:avLst/>
          </a:prstGeom>
        </p:spPr>
        <p:txBody>
          <a:bodyPr anchor="t" rtlCol="false" tIns="0" lIns="0" bIns="0" rIns="0">
            <a:spAutoFit/>
          </a:bodyPr>
          <a:lstStyle/>
          <a:p>
            <a:pPr algn="ctr">
              <a:lnSpc>
                <a:spcPts val="4935"/>
              </a:lnSpc>
            </a:pPr>
            <a:r>
              <a:rPr lang="en-US" b="true" sz="3525" spc="-172" u="sng">
                <a:solidFill>
                  <a:srgbClr val="000000"/>
                </a:solidFill>
                <a:latin typeface="TT Interphases Bold"/>
                <a:ea typeface="TT Interphases Bold"/>
                <a:cs typeface="TT Interphases Bold"/>
                <a:sym typeface="TT Interphases Bold"/>
                <a:hlinkClick r:id="rId5" tooltip="https://colab.research.google.com/drive/1UfIWeUYUpbyXpN2PrNpdGZRPwTuy9R4I#scrollTo=93MtsUsoJoDJ&amp;line=6&amp;uniqifier=1"/>
              </a:rPr>
              <a:t>Trend 2: Coupon Usage vs Cancellation Rate🔗</a:t>
            </a:r>
          </a:p>
          <a:p>
            <a:pPr algn="l">
              <a:lnSpc>
                <a:spcPts val="2843"/>
              </a:lnSpc>
            </a:pPr>
          </a:p>
          <a:p>
            <a:pPr algn="l" marL="438556" indent="-219278" lvl="1">
              <a:lnSpc>
                <a:spcPts val="2843"/>
              </a:lnSpc>
              <a:buFont typeface="Arial"/>
              <a:buChar char="•"/>
            </a:pPr>
            <a:r>
              <a:rPr lang="en-US" sz="2031" spc="-99">
                <a:solidFill>
                  <a:srgbClr val="000000"/>
                </a:solidFill>
                <a:latin typeface="TT Interphases"/>
                <a:ea typeface="TT Interphases"/>
                <a:cs typeface="TT Interphases"/>
                <a:sym typeface="TT Interphases"/>
              </a:rPr>
              <a:t>Chart: Bar chart comparing cancellation % between bookings with vs without coupons.</a:t>
            </a:r>
          </a:p>
          <a:p>
            <a:pPr algn="l" marL="438556" indent="-219278" lvl="1">
              <a:lnSpc>
                <a:spcPts val="2843"/>
              </a:lnSpc>
              <a:buFont typeface="Arial"/>
              <a:buChar char="•"/>
            </a:pPr>
            <a:r>
              <a:rPr lang="en-US" sz="2031" spc="-99">
                <a:solidFill>
                  <a:srgbClr val="000000"/>
                </a:solidFill>
                <a:latin typeface="TT Interphases"/>
                <a:ea typeface="TT Interphases"/>
                <a:cs typeface="TT Interphases"/>
                <a:sym typeface="TT Interphases"/>
              </a:rPr>
              <a:t>Insight:</a:t>
            </a:r>
          </a:p>
          <a:p>
            <a:pPr algn="l" marL="877112" indent="-292371" lvl="2">
              <a:lnSpc>
                <a:spcPts val="2843"/>
              </a:lnSpc>
              <a:buFont typeface="Arial"/>
              <a:buChar char="⚬"/>
            </a:pPr>
            <a:r>
              <a:rPr lang="en-US" sz="2031" spc="-99">
                <a:solidFill>
                  <a:srgbClr val="000000"/>
                </a:solidFill>
                <a:latin typeface="TT Interphases"/>
                <a:ea typeface="TT Interphases"/>
                <a:cs typeface="TT Interphases"/>
                <a:sym typeface="TT Interphases"/>
              </a:rPr>
              <a:t>Coupon users cancel more (22.62%) vs non-coupon (21.69%).</a:t>
            </a:r>
          </a:p>
          <a:p>
            <a:pPr algn="l" marL="877112" indent="-292371" lvl="2">
              <a:lnSpc>
                <a:spcPts val="2843"/>
              </a:lnSpc>
              <a:buFont typeface="Arial"/>
              <a:buChar char="⚬"/>
            </a:pPr>
            <a:r>
              <a:rPr lang="en-US" sz="2031" spc="-99">
                <a:solidFill>
                  <a:srgbClr val="000000"/>
                </a:solidFill>
                <a:latin typeface="TT Interphases"/>
                <a:ea typeface="TT Interphases"/>
                <a:cs typeface="TT Interphases"/>
                <a:sym typeface="TT Interphases"/>
              </a:rPr>
              <a:t>Promotions drive bookings but slightly increase cancellation risk.</a:t>
            </a:r>
          </a:p>
          <a:p>
            <a:pPr algn="l" marL="438556" indent="-219278" lvl="1">
              <a:lnSpc>
                <a:spcPts val="2843"/>
              </a:lnSpc>
              <a:buFont typeface="Arial"/>
              <a:buChar char="•"/>
            </a:pPr>
            <a:r>
              <a:rPr lang="en-US" sz="2031" spc="-99">
                <a:solidFill>
                  <a:srgbClr val="000000"/>
                </a:solidFill>
                <a:latin typeface="TT Interphases"/>
                <a:ea typeface="TT Interphases"/>
                <a:cs typeface="TT Interphases"/>
                <a:sym typeface="TT Interphases"/>
              </a:rPr>
              <a:t>Strategy:</a:t>
            </a:r>
          </a:p>
          <a:p>
            <a:pPr algn="l" marL="877112" indent="-292371" lvl="2">
              <a:lnSpc>
                <a:spcPts val="2843"/>
              </a:lnSpc>
              <a:buFont typeface="Arial"/>
              <a:buChar char="⚬"/>
            </a:pPr>
            <a:r>
              <a:rPr lang="en-US" sz="2031" spc="-99">
                <a:solidFill>
                  <a:srgbClr val="000000"/>
                </a:solidFill>
                <a:latin typeface="TT Interphases"/>
                <a:ea typeface="TT Interphases"/>
                <a:cs typeface="TT Interphases"/>
                <a:sym typeface="TT Interphases"/>
              </a:rPr>
              <a:t>Shift from one-time coupons to loyalty rewards (points, credits) that encourage repeat bookings.</a:t>
            </a:r>
          </a:p>
          <a:p>
            <a:pPr algn="l" marL="877112" indent="-292371" lvl="2">
              <a:lnSpc>
                <a:spcPts val="2843"/>
              </a:lnSpc>
              <a:buFont typeface="Arial"/>
              <a:buChar char="⚬"/>
            </a:pPr>
            <a:r>
              <a:rPr lang="en-US" sz="2031" spc="-99">
                <a:solidFill>
                  <a:srgbClr val="000000"/>
                </a:solidFill>
                <a:latin typeface="TT Interphases"/>
                <a:ea typeface="TT Interphases"/>
                <a:cs typeface="TT Interphases"/>
                <a:sym typeface="TT Interphases"/>
              </a:rPr>
              <a:t>Use targeted offers for segments with lower cancellation propensity.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TextBox 2" id="2"/>
          <p:cNvSpPr txBox="true"/>
          <p:nvPr/>
        </p:nvSpPr>
        <p:spPr>
          <a:xfrm rot="0">
            <a:off x="1028700" y="2328178"/>
            <a:ext cx="16230600"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Identify opportunities to optimize pricing, promotions, or channel strategy.</a:t>
            </a:r>
          </a:p>
        </p:txBody>
      </p:sp>
      <p:sp>
        <p:nvSpPr>
          <p:cNvPr name="Freeform 3" id="3"/>
          <p:cNvSpPr/>
          <p:nvPr/>
        </p:nvSpPr>
        <p:spPr>
          <a:xfrm flipH="false" flipV="false" rot="0">
            <a:off x="-387966" y="1667814"/>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4" id="4"/>
          <p:cNvSpPr/>
          <p:nvPr/>
        </p:nvSpPr>
        <p:spPr>
          <a:xfrm flipH="false" flipV="false" rot="0">
            <a:off x="7841937" y="3950332"/>
            <a:ext cx="9417363" cy="5307968"/>
          </a:xfrm>
          <a:custGeom>
            <a:avLst/>
            <a:gdLst/>
            <a:ahLst/>
            <a:cxnLst/>
            <a:rect r="r" b="b" t="t" l="l"/>
            <a:pathLst>
              <a:path h="5307968" w="9417363">
                <a:moveTo>
                  <a:pt x="0" y="0"/>
                </a:moveTo>
                <a:lnTo>
                  <a:pt x="9417363" y="0"/>
                </a:lnTo>
                <a:lnTo>
                  <a:pt x="9417363" y="5307968"/>
                </a:lnTo>
                <a:lnTo>
                  <a:pt x="0" y="5307968"/>
                </a:lnTo>
                <a:lnTo>
                  <a:pt x="0" y="0"/>
                </a:lnTo>
                <a:close/>
              </a:path>
            </a:pathLst>
          </a:custGeom>
          <a:blipFill>
            <a:blip r:embed="rId3"/>
            <a:stretch>
              <a:fillRect l="0" t="0" r="0" b="0"/>
            </a:stretch>
          </a:blipFill>
        </p:spPr>
      </p:sp>
      <p:sp>
        <p:nvSpPr>
          <p:cNvPr name="TextBox 5" id="5"/>
          <p:cNvSpPr txBox="true"/>
          <p:nvPr/>
        </p:nvSpPr>
        <p:spPr>
          <a:xfrm rot="0">
            <a:off x="1028700" y="4094916"/>
            <a:ext cx="6621226" cy="5163384"/>
          </a:xfrm>
          <a:prstGeom prst="rect">
            <a:avLst/>
          </a:prstGeom>
        </p:spPr>
        <p:txBody>
          <a:bodyPr anchor="t" rtlCol="false" tIns="0" lIns="0" bIns="0" rIns="0">
            <a:spAutoFit/>
          </a:bodyPr>
          <a:lstStyle/>
          <a:p>
            <a:pPr algn="ctr">
              <a:lnSpc>
                <a:spcPts val="4604"/>
              </a:lnSpc>
            </a:pPr>
            <a:r>
              <a:rPr lang="en-US" b="true" sz="3289" spc="-161" u="sng">
                <a:solidFill>
                  <a:srgbClr val="000000"/>
                </a:solidFill>
                <a:latin typeface="TT Interphases Bold"/>
                <a:ea typeface="TT Interphases Bold"/>
                <a:cs typeface="TT Interphases Bold"/>
                <a:sym typeface="TT Interphases Bold"/>
                <a:hlinkClick r:id="rId4" tooltip="https://colab.research.google.com/drive/1UfIWeUYUpbyXpN2PrNpdGZRPwTuy9R4I#scrollTo=AL0lJe1_LBFR&amp;line=6&amp;uniqifier=1"/>
              </a:rPr>
              <a:t>Trend 1: Cancellation Rate by Price Quartile🔗</a:t>
            </a:r>
          </a:p>
          <a:p>
            <a:pPr algn="l">
              <a:lnSpc>
                <a:spcPts val="2653"/>
              </a:lnSpc>
            </a:pPr>
            <a:r>
              <a:rPr lang="en-US" sz="1895" spc="-92">
                <a:solidFill>
                  <a:srgbClr val="000000"/>
                </a:solidFill>
                <a:latin typeface="TT Interphases"/>
                <a:ea typeface="TT Interphases"/>
                <a:cs typeface="TT Interphases"/>
                <a:sym typeface="TT Interphases"/>
              </a:rPr>
              <a:t>.</a:t>
            </a:r>
          </a:p>
          <a:p>
            <a:pPr algn="just">
              <a:lnSpc>
                <a:spcPts val="2653"/>
              </a:lnSpc>
            </a:pPr>
            <a:r>
              <a:rPr lang="en-US" sz="1895" spc="-92">
                <a:solidFill>
                  <a:srgbClr val="000000"/>
                </a:solidFill>
                <a:latin typeface="TT Interphases"/>
                <a:ea typeface="TT Interphases"/>
                <a:cs typeface="TT Interphases"/>
                <a:sym typeface="TT Interphases"/>
              </a:rPr>
              <a:t> </a:t>
            </a:r>
          </a:p>
          <a:p>
            <a:pPr algn="just" marL="409175" indent="-204587" lvl="1">
              <a:lnSpc>
                <a:spcPts val="2653"/>
              </a:lnSpc>
              <a:buFont typeface="Arial"/>
              <a:buChar char="•"/>
            </a:pPr>
            <a:r>
              <a:rPr lang="en-US" sz="1895" spc="-92">
                <a:solidFill>
                  <a:srgbClr val="000000"/>
                </a:solidFill>
                <a:latin typeface="TT Interphases"/>
                <a:ea typeface="TT Interphases"/>
                <a:cs typeface="TT Interphases"/>
                <a:sym typeface="TT Interphases"/>
              </a:rPr>
              <a:t>Chart: Bar chart of cancellation % by price quartile (Q1 = cheapest, Q4 = most expensive).</a:t>
            </a:r>
          </a:p>
          <a:p>
            <a:pPr algn="l" marL="409175" indent="-204587" lvl="1">
              <a:lnSpc>
                <a:spcPts val="2653"/>
              </a:lnSpc>
              <a:buFont typeface="Arial"/>
              <a:buChar char="•"/>
            </a:pPr>
            <a:r>
              <a:rPr lang="en-US" sz="1895" spc="-92">
                <a:solidFill>
                  <a:srgbClr val="000000"/>
                </a:solidFill>
                <a:latin typeface="TT Interphases"/>
                <a:ea typeface="TT Interphases"/>
                <a:cs typeface="TT Interphases"/>
                <a:sym typeface="TT Interphases"/>
              </a:rPr>
              <a:t>Insight: Cancellation rates are nearly flat across quartiles (~21–22%).</a:t>
            </a:r>
          </a:p>
          <a:p>
            <a:pPr algn="l" marL="818350" indent="-272783" lvl="2">
              <a:lnSpc>
                <a:spcPts val="2653"/>
              </a:lnSpc>
              <a:buFont typeface="Arial"/>
              <a:buChar char="⚬"/>
            </a:pPr>
            <a:r>
              <a:rPr lang="en-US" sz="1895" spc="-92">
                <a:solidFill>
                  <a:srgbClr val="000000"/>
                </a:solidFill>
                <a:latin typeface="TT Interphases"/>
                <a:ea typeface="TT Interphases"/>
                <a:cs typeface="TT Interphases"/>
                <a:sym typeface="TT Interphases"/>
              </a:rPr>
              <a:t>Opportunity:</a:t>
            </a:r>
          </a:p>
          <a:p>
            <a:pPr algn="l" marL="818350" indent="-272783" lvl="2">
              <a:lnSpc>
                <a:spcPts val="2653"/>
              </a:lnSpc>
              <a:buFont typeface="Arial"/>
              <a:buChar char="⚬"/>
            </a:pPr>
            <a:r>
              <a:rPr lang="en-US" sz="1895" spc="-92">
                <a:solidFill>
                  <a:srgbClr val="000000"/>
                </a:solidFill>
                <a:latin typeface="TT Interphases"/>
                <a:ea typeface="TT Interphases"/>
                <a:cs typeface="TT Interphases"/>
                <a:sym typeface="TT Interphases"/>
              </a:rPr>
              <a:t>Price is not strongly linked to cancellations → you can test dynamic pricing (raise prices in high-demand windows) without fear of increasing cancellations.</a:t>
            </a:r>
          </a:p>
          <a:p>
            <a:pPr algn="l" marL="818350" indent="-272783" lvl="2">
              <a:lnSpc>
                <a:spcPts val="2653"/>
              </a:lnSpc>
              <a:buFont typeface="Arial"/>
              <a:buChar char="⚬"/>
            </a:pPr>
            <a:r>
              <a:rPr lang="en-US" sz="1895" spc="-92">
                <a:solidFill>
                  <a:srgbClr val="000000"/>
                </a:solidFill>
                <a:latin typeface="TT Interphases"/>
                <a:ea typeface="TT Interphases"/>
                <a:cs typeface="TT Interphases"/>
                <a:sym typeface="TT Interphases"/>
              </a:rPr>
              <a:t>Use promotions selectively, not blanket discounts, since cancellations aren’t lower in cheaper bookings.</a:t>
            </a:r>
          </a:p>
        </p:txBody>
      </p:sp>
      <p:sp>
        <p:nvSpPr>
          <p:cNvPr name="Freeform 6" id="6"/>
          <p:cNvSpPr/>
          <p:nvPr/>
        </p:nvSpPr>
        <p:spPr>
          <a:xfrm flipH="false" flipV="false" rot="0">
            <a:off x="1028700" y="2447537"/>
            <a:ext cx="16230600" cy="1195091"/>
          </a:xfrm>
          <a:custGeom>
            <a:avLst/>
            <a:gdLst/>
            <a:ahLst/>
            <a:cxnLst/>
            <a:rect r="r" b="b" t="t" l="l"/>
            <a:pathLst>
              <a:path h="1195091" w="16230600">
                <a:moveTo>
                  <a:pt x="0" y="0"/>
                </a:moveTo>
                <a:lnTo>
                  <a:pt x="16230600" y="0"/>
                </a:lnTo>
                <a:lnTo>
                  <a:pt x="16230600" y="1195092"/>
                </a:lnTo>
                <a:lnTo>
                  <a:pt x="0" y="1195092"/>
                </a:lnTo>
                <a:lnTo>
                  <a:pt x="0" y="0"/>
                </a:lnTo>
                <a:close/>
              </a:path>
            </a:pathLst>
          </a:custGeom>
          <a:blipFill>
            <a:blip r:embed="rId5"/>
            <a:stretch>
              <a:fillRect l="-2935" t="-107023" r="0" b="-97035"/>
            </a:stretch>
          </a:blipFill>
        </p:spPr>
      </p:sp>
      <p:sp>
        <p:nvSpPr>
          <p:cNvPr name="TextBox 7" id="7"/>
          <p:cNvSpPr txBox="true"/>
          <p:nvPr/>
        </p:nvSpPr>
        <p:spPr>
          <a:xfrm rot="0">
            <a:off x="1181100" y="2480578"/>
            <a:ext cx="16230600"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Identify opportunities to optimize pricing, promotions, or channel strategy.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387966" y="1667814"/>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8355822" y="3738144"/>
            <a:ext cx="8903478" cy="5520156"/>
          </a:xfrm>
          <a:custGeom>
            <a:avLst/>
            <a:gdLst/>
            <a:ahLst/>
            <a:cxnLst/>
            <a:rect r="r" b="b" t="t" l="l"/>
            <a:pathLst>
              <a:path h="5520156" w="8903478">
                <a:moveTo>
                  <a:pt x="0" y="0"/>
                </a:moveTo>
                <a:lnTo>
                  <a:pt x="8903478" y="0"/>
                </a:lnTo>
                <a:lnTo>
                  <a:pt x="8903478" y="5520156"/>
                </a:lnTo>
                <a:lnTo>
                  <a:pt x="0" y="5520156"/>
                </a:lnTo>
                <a:lnTo>
                  <a:pt x="0" y="0"/>
                </a:lnTo>
                <a:close/>
              </a:path>
            </a:pathLst>
          </a:custGeom>
          <a:blipFill>
            <a:blip r:embed="rId3"/>
            <a:stretch>
              <a:fillRect l="0" t="0" r="0" b="0"/>
            </a:stretch>
          </a:blipFill>
        </p:spPr>
      </p:sp>
      <p:sp>
        <p:nvSpPr>
          <p:cNvPr name="Freeform 4" id="4"/>
          <p:cNvSpPr/>
          <p:nvPr/>
        </p:nvSpPr>
        <p:spPr>
          <a:xfrm flipH="false" flipV="false" rot="0">
            <a:off x="1028700" y="2175778"/>
            <a:ext cx="16230600" cy="1466850"/>
          </a:xfrm>
          <a:custGeom>
            <a:avLst/>
            <a:gdLst/>
            <a:ahLst/>
            <a:cxnLst/>
            <a:rect r="r" b="b" t="t" l="l"/>
            <a:pathLst>
              <a:path h="1466850" w="16230600">
                <a:moveTo>
                  <a:pt x="0" y="0"/>
                </a:moveTo>
                <a:lnTo>
                  <a:pt x="16230600" y="0"/>
                </a:lnTo>
                <a:lnTo>
                  <a:pt x="16230600" y="1466851"/>
                </a:lnTo>
                <a:lnTo>
                  <a:pt x="0" y="1466851"/>
                </a:lnTo>
                <a:lnTo>
                  <a:pt x="0" y="0"/>
                </a:lnTo>
                <a:close/>
              </a:path>
            </a:pathLst>
          </a:custGeom>
          <a:blipFill>
            <a:blip r:embed="rId4"/>
            <a:stretch>
              <a:fillRect l="-2935" t="-68668" r="0" b="-79058"/>
            </a:stretch>
          </a:blipFill>
        </p:spPr>
      </p:sp>
      <p:sp>
        <p:nvSpPr>
          <p:cNvPr name="TextBox 5" id="5"/>
          <p:cNvSpPr txBox="true"/>
          <p:nvPr/>
        </p:nvSpPr>
        <p:spPr>
          <a:xfrm rot="0">
            <a:off x="1028700" y="2328178"/>
            <a:ext cx="16230600"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Identify opportunities to optimize pricing, promotions, or channel strategy.</a:t>
            </a:r>
          </a:p>
        </p:txBody>
      </p:sp>
      <p:sp>
        <p:nvSpPr>
          <p:cNvPr name="TextBox 6" id="6"/>
          <p:cNvSpPr txBox="true"/>
          <p:nvPr/>
        </p:nvSpPr>
        <p:spPr>
          <a:xfrm rot="0">
            <a:off x="1028700" y="3827592"/>
            <a:ext cx="6621226" cy="5430708"/>
          </a:xfrm>
          <a:prstGeom prst="rect">
            <a:avLst/>
          </a:prstGeom>
        </p:spPr>
        <p:txBody>
          <a:bodyPr anchor="t" rtlCol="false" tIns="0" lIns="0" bIns="0" rIns="0">
            <a:spAutoFit/>
          </a:bodyPr>
          <a:lstStyle/>
          <a:p>
            <a:pPr algn="ctr">
              <a:lnSpc>
                <a:spcPts val="4604"/>
              </a:lnSpc>
            </a:pPr>
            <a:r>
              <a:rPr lang="en-US" b="true" sz="3289" spc="-161" u="sng">
                <a:solidFill>
                  <a:srgbClr val="000000"/>
                </a:solidFill>
                <a:latin typeface="TT Interphases Bold"/>
                <a:ea typeface="TT Interphases Bold"/>
                <a:cs typeface="TT Interphases Bold"/>
                <a:sym typeface="TT Interphases Bold"/>
                <a:hlinkClick r:id="rId5" tooltip="https://colab.research.google.com/drive/1UfIWeUYUpbyXpN2PrNpdGZRPwTuy9R4I#scrollTo=AL0lJe1_LBFR&amp;line=6&amp;uniqifier=1"/>
              </a:rPr>
              <a:t>Trend 2: Net Revenue vs Cancellation Rate by Channel🔗</a:t>
            </a:r>
          </a:p>
          <a:p>
            <a:pPr algn="l">
              <a:lnSpc>
                <a:spcPts val="2653"/>
              </a:lnSpc>
            </a:pPr>
            <a:r>
              <a:rPr lang="en-US" sz="1895" spc="-92">
                <a:solidFill>
                  <a:srgbClr val="000000"/>
                </a:solidFill>
                <a:latin typeface="TT Interphases"/>
                <a:ea typeface="TT Interphases"/>
                <a:cs typeface="TT Interphases"/>
                <a:sym typeface="TT Interphases"/>
              </a:rPr>
              <a:t>.</a:t>
            </a:r>
          </a:p>
          <a:p>
            <a:pPr algn="l" marL="409175" indent="-204587" lvl="1">
              <a:lnSpc>
                <a:spcPts val="2653"/>
              </a:lnSpc>
              <a:buFont typeface="Arial"/>
              <a:buChar char="•"/>
            </a:pPr>
            <a:r>
              <a:rPr lang="en-US" sz="1895" spc="-92">
                <a:solidFill>
                  <a:srgbClr val="000000"/>
                </a:solidFill>
                <a:latin typeface="TT Interphases"/>
                <a:ea typeface="TT Interphases"/>
                <a:cs typeface="TT Interphases"/>
                <a:sym typeface="TT Interphases"/>
              </a:rPr>
              <a:t>Chart: Dual-axis bar chart comparing average net revenue (green) and cancellation % (red) by channel.</a:t>
            </a:r>
          </a:p>
          <a:p>
            <a:pPr algn="l" marL="409175" indent="-204587" lvl="1">
              <a:lnSpc>
                <a:spcPts val="2653"/>
              </a:lnSpc>
              <a:buFont typeface="Arial"/>
              <a:buChar char="•"/>
            </a:pPr>
            <a:r>
              <a:rPr lang="en-US" sz="1895" spc="-92">
                <a:solidFill>
                  <a:srgbClr val="000000"/>
                </a:solidFill>
                <a:latin typeface="TT Interphases"/>
                <a:ea typeface="TT Interphases"/>
                <a:cs typeface="TT Interphases"/>
                <a:sym typeface="TT Interphases"/>
              </a:rPr>
              <a:t>Insight:</a:t>
            </a:r>
          </a:p>
          <a:p>
            <a:pPr algn="l" marL="818349" indent="-272783" lvl="2">
              <a:lnSpc>
                <a:spcPts val="2653"/>
              </a:lnSpc>
              <a:buFont typeface="Arial"/>
              <a:buChar char="⚬"/>
            </a:pPr>
            <a:r>
              <a:rPr lang="en-US" sz="1895" spc="-92">
                <a:solidFill>
                  <a:srgbClr val="000000"/>
                </a:solidFill>
                <a:latin typeface="TT Interphases"/>
                <a:ea typeface="TT Interphases"/>
                <a:cs typeface="TT Interphases"/>
                <a:sym typeface="TT Interphases"/>
              </a:rPr>
              <a:t>Android has the highest avg net revenue (~₹28.95K) and slightly lower cancellation % (21.66%).</a:t>
            </a:r>
          </a:p>
          <a:p>
            <a:pPr algn="l" marL="818349" indent="-272783" lvl="2">
              <a:lnSpc>
                <a:spcPts val="2653"/>
              </a:lnSpc>
              <a:buFont typeface="Arial"/>
              <a:buChar char="⚬"/>
            </a:pPr>
            <a:r>
              <a:rPr lang="en-US" sz="1895" spc="-92">
                <a:solidFill>
                  <a:srgbClr val="000000"/>
                </a:solidFill>
                <a:latin typeface="TT Interphases"/>
                <a:ea typeface="TT Interphases"/>
                <a:cs typeface="TT Interphases"/>
                <a:sym typeface="TT Interphases"/>
              </a:rPr>
              <a:t>Web has the most bookings (volume), but slightly higher cancellation % (22%).</a:t>
            </a:r>
          </a:p>
          <a:p>
            <a:pPr algn="l" marL="409175" indent="-204587" lvl="1">
              <a:lnSpc>
                <a:spcPts val="2653"/>
              </a:lnSpc>
              <a:buFont typeface="Arial"/>
              <a:buChar char="•"/>
            </a:pPr>
            <a:r>
              <a:rPr lang="en-US" sz="1895" spc="-92">
                <a:solidFill>
                  <a:srgbClr val="000000"/>
                </a:solidFill>
                <a:latin typeface="TT Interphases"/>
                <a:ea typeface="TT Interphases"/>
                <a:cs typeface="TT Interphases"/>
                <a:sym typeface="TT Interphases"/>
              </a:rPr>
              <a:t>Opportunity:</a:t>
            </a:r>
          </a:p>
          <a:p>
            <a:pPr algn="l" marL="818349" indent="-272783" lvl="2">
              <a:lnSpc>
                <a:spcPts val="2653"/>
              </a:lnSpc>
              <a:buFont typeface="Arial"/>
              <a:buChar char="⚬"/>
            </a:pPr>
            <a:r>
              <a:rPr lang="en-US" sz="1895" spc="-92">
                <a:solidFill>
                  <a:srgbClr val="000000"/>
                </a:solidFill>
                <a:latin typeface="TT Interphases"/>
                <a:ea typeface="TT Interphases"/>
                <a:cs typeface="TT Interphases"/>
                <a:sym typeface="TT Interphases"/>
              </a:rPr>
              <a:t>Prioritize Android channel promotions and optimize Web UX/policies to reduce cancellations.</a:t>
            </a:r>
          </a:p>
          <a:p>
            <a:pPr algn="l" marL="818349" indent="-272783" lvl="2">
              <a:lnSpc>
                <a:spcPts val="2653"/>
              </a:lnSpc>
              <a:buFont typeface="Arial"/>
              <a:buChar char="⚬"/>
            </a:pPr>
            <a:r>
              <a:rPr lang="en-US" sz="1895" spc="-92">
                <a:solidFill>
                  <a:srgbClr val="000000"/>
                </a:solidFill>
                <a:latin typeface="TT Interphases"/>
                <a:ea typeface="TT Interphases"/>
                <a:cs typeface="TT Interphases"/>
                <a:sym typeface="TT Interphases"/>
              </a:rPr>
              <a:t>Consider shifting marketing budget toward Android while improving Web conversion and refund policies.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493085" y="3832387"/>
            <a:ext cx="19274170" cy="8229600"/>
          </a:xfrm>
          <a:custGeom>
            <a:avLst/>
            <a:gdLst/>
            <a:ahLst/>
            <a:cxnLst/>
            <a:rect r="r" b="b" t="t" l="l"/>
            <a:pathLst>
              <a:path h="8229600" w="19274170">
                <a:moveTo>
                  <a:pt x="0" y="0"/>
                </a:moveTo>
                <a:lnTo>
                  <a:pt x="19274170" y="0"/>
                </a:lnTo>
                <a:lnTo>
                  <a:pt x="19274170" y="8229600"/>
                </a:lnTo>
                <a:lnTo>
                  <a:pt x="0" y="8229600"/>
                </a:lnTo>
                <a:lnTo>
                  <a:pt x="0" y="0"/>
                </a:lnTo>
                <a:close/>
              </a:path>
            </a:pathLst>
          </a:custGeom>
          <a:blipFill>
            <a:blip r:embed="rId2"/>
            <a:stretch>
              <a:fillRect l="0" t="-37827" r="0" b="-37827"/>
            </a:stretch>
          </a:blipFill>
        </p:spPr>
      </p:sp>
      <p:sp>
        <p:nvSpPr>
          <p:cNvPr name="Freeform 3" id="3"/>
          <p:cNvSpPr/>
          <p:nvPr/>
        </p:nvSpPr>
        <p:spPr>
          <a:xfrm flipH="false" flipV="false" rot="0">
            <a:off x="-387966" y="1667814"/>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3"/>
            <a:stretch>
              <a:fillRect l="0" t="-11278" r="0" b="-11278"/>
            </a:stretch>
          </a:blipFill>
        </p:spPr>
      </p:sp>
      <p:sp>
        <p:nvSpPr>
          <p:cNvPr name="Freeform 4" id="4"/>
          <p:cNvSpPr/>
          <p:nvPr/>
        </p:nvSpPr>
        <p:spPr>
          <a:xfrm flipH="false" flipV="false" rot="0">
            <a:off x="-340685" y="3984787"/>
            <a:ext cx="19274170" cy="8229600"/>
          </a:xfrm>
          <a:custGeom>
            <a:avLst/>
            <a:gdLst/>
            <a:ahLst/>
            <a:cxnLst/>
            <a:rect r="r" b="b" t="t" l="l"/>
            <a:pathLst>
              <a:path h="8229600" w="19274170">
                <a:moveTo>
                  <a:pt x="0" y="0"/>
                </a:moveTo>
                <a:lnTo>
                  <a:pt x="19274170" y="0"/>
                </a:lnTo>
                <a:lnTo>
                  <a:pt x="19274170" y="8229600"/>
                </a:lnTo>
                <a:lnTo>
                  <a:pt x="0" y="8229600"/>
                </a:lnTo>
                <a:lnTo>
                  <a:pt x="0" y="0"/>
                </a:lnTo>
                <a:close/>
              </a:path>
            </a:pathLst>
          </a:custGeom>
          <a:blipFill>
            <a:blip r:embed="rId2"/>
            <a:stretch>
              <a:fillRect l="0" t="-37827" r="0" b="-37827"/>
            </a:stretch>
          </a:blipFill>
        </p:spPr>
      </p:sp>
      <p:sp>
        <p:nvSpPr>
          <p:cNvPr name="Freeform 5" id="5"/>
          <p:cNvSpPr/>
          <p:nvPr/>
        </p:nvSpPr>
        <p:spPr>
          <a:xfrm flipH="false" flipV="false" rot="0">
            <a:off x="14258306" y="6436084"/>
            <a:ext cx="4214413" cy="4114800"/>
          </a:xfrm>
          <a:custGeom>
            <a:avLst/>
            <a:gdLst/>
            <a:ahLst/>
            <a:cxnLst/>
            <a:rect r="r" b="b" t="t" l="l"/>
            <a:pathLst>
              <a:path h="4114800" w="4214413">
                <a:moveTo>
                  <a:pt x="0" y="0"/>
                </a:moveTo>
                <a:lnTo>
                  <a:pt x="4214413" y="0"/>
                </a:lnTo>
                <a:lnTo>
                  <a:pt x="42144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3442140"/>
            <a:ext cx="9082154" cy="1054610"/>
          </a:xfrm>
          <a:prstGeom prst="rect">
            <a:avLst/>
          </a:prstGeom>
        </p:spPr>
        <p:txBody>
          <a:bodyPr anchor="t" rtlCol="false" tIns="0" lIns="0" bIns="0" rIns="0">
            <a:spAutoFit/>
          </a:bodyPr>
          <a:lstStyle/>
          <a:p>
            <a:pPr algn="l">
              <a:lnSpc>
                <a:spcPts val="7656"/>
              </a:lnSpc>
            </a:pPr>
            <a:r>
              <a:rPr lang="en-US" sz="8800" spc="-431">
                <a:solidFill>
                  <a:srgbClr val="000000"/>
                </a:solidFill>
                <a:latin typeface="TT Interphases"/>
                <a:ea typeface="TT Interphases"/>
                <a:cs typeface="TT Interphases"/>
                <a:sym typeface="TT Interphases"/>
              </a:rPr>
              <a:t>At last one Pattern:</a:t>
            </a:r>
          </a:p>
        </p:txBody>
      </p:sp>
      <p:sp>
        <p:nvSpPr>
          <p:cNvPr name="TextBox 7" id="7"/>
          <p:cNvSpPr txBox="true"/>
          <p:nvPr/>
        </p:nvSpPr>
        <p:spPr>
          <a:xfrm rot="0">
            <a:off x="1028700" y="4980573"/>
            <a:ext cx="16099084" cy="1294430"/>
          </a:xfrm>
          <a:prstGeom prst="rect">
            <a:avLst/>
          </a:prstGeom>
        </p:spPr>
        <p:txBody>
          <a:bodyPr anchor="t" rtlCol="false" tIns="0" lIns="0" bIns="0" rIns="0">
            <a:spAutoFit/>
          </a:bodyPr>
          <a:lstStyle/>
          <a:p>
            <a:pPr algn="l">
              <a:lnSpc>
                <a:spcPts val="3341"/>
              </a:lnSpc>
            </a:pPr>
            <a:r>
              <a:rPr lang="en-US" sz="3840" spc="-188" b="true">
                <a:solidFill>
                  <a:srgbClr val="000000"/>
                </a:solidFill>
                <a:latin typeface="TT Interphases Bold"/>
                <a:ea typeface="TT Interphases Bold"/>
                <a:cs typeface="TT Interphases Bold"/>
                <a:sym typeface="TT Interphases Bold"/>
              </a:rPr>
              <a:t>Leisure </a:t>
            </a:r>
            <a:r>
              <a:rPr lang="en-US" sz="3840" spc="-188">
                <a:solidFill>
                  <a:srgbClr val="000000"/>
                </a:solidFill>
                <a:latin typeface="TT Interphases"/>
                <a:ea typeface="TT Interphases"/>
                <a:cs typeface="TT Interphases"/>
                <a:sym typeface="TT Interphases"/>
              </a:rPr>
              <a:t>= shorter stays, slightly cheaper bookings, more cancellations.</a:t>
            </a:r>
          </a:p>
          <a:p>
            <a:pPr algn="l">
              <a:lnSpc>
                <a:spcPts val="3341"/>
              </a:lnSpc>
            </a:pPr>
            <a:r>
              <a:rPr lang="en-US" sz="3840" spc="-188" b="true">
                <a:solidFill>
                  <a:srgbClr val="000000"/>
                </a:solidFill>
                <a:latin typeface="TT Interphases Bold"/>
                <a:ea typeface="TT Interphases Bold"/>
                <a:cs typeface="TT Interphases Bold"/>
                <a:sym typeface="TT Interphases Bold"/>
              </a:rPr>
              <a:t>Business</a:t>
            </a:r>
            <a:r>
              <a:rPr lang="en-US" sz="3840" spc="-188">
                <a:solidFill>
                  <a:srgbClr val="000000"/>
                </a:solidFill>
                <a:latin typeface="TT Interphases"/>
                <a:ea typeface="TT Interphases"/>
                <a:cs typeface="TT Interphases"/>
                <a:sym typeface="TT Interphases"/>
              </a:rPr>
              <a:t> = longer stays, higher per-booking revenue, fewer cancellations.</a:t>
            </a:r>
          </a:p>
          <a:p>
            <a:pPr algn="l">
              <a:lnSpc>
                <a:spcPts val="334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71125" y="1653103"/>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3085" y="3832387"/>
            <a:ext cx="19274170" cy="8229600"/>
          </a:xfrm>
          <a:custGeom>
            <a:avLst/>
            <a:gdLst/>
            <a:ahLst/>
            <a:cxnLst/>
            <a:rect r="r" b="b" t="t" l="l"/>
            <a:pathLst>
              <a:path h="8229600" w="19274170">
                <a:moveTo>
                  <a:pt x="0" y="0"/>
                </a:moveTo>
                <a:lnTo>
                  <a:pt x="19274170" y="0"/>
                </a:lnTo>
                <a:lnTo>
                  <a:pt x="19274170" y="8229600"/>
                </a:lnTo>
                <a:lnTo>
                  <a:pt x="0" y="8229600"/>
                </a:lnTo>
                <a:lnTo>
                  <a:pt x="0" y="0"/>
                </a:lnTo>
                <a:close/>
              </a:path>
            </a:pathLst>
          </a:custGeom>
          <a:blipFill>
            <a:blip r:embed="rId5"/>
            <a:stretch>
              <a:fillRect l="0" t="-37827" r="0" b="-37827"/>
            </a:stretch>
          </a:blipFill>
        </p:spPr>
      </p:sp>
      <p:sp>
        <p:nvSpPr>
          <p:cNvPr name="Freeform 5" id="5"/>
          <p:cNvSpPr/>
          <p:nvPr/>
        </p:nvSpPr>
        <p:spPr>
          <a:xfrm flipH="false" flipV="false" rot="0">
            <a:off x="10629974" y="3147267"/>
            <a:ext cx="6629326" cy="6111033"/>
          </a:xfrm>
          <a:custGeom>
            <a:avLst/>
            <a:gdLst/>
            <a:ahLst/>
            <a:cxnLst/>
            <a:rect r="r" b="b" t="t" l="l"/>
            <a:pathLst>
              <a:path h="6111033" w="6629326">
                <a:moveTo>
                  <a:pt x="0" y="0"/>
                </a:moveTo>
                <a:lnTo>
                  <a:pt x="6629326" y="0"/>
                </a:lnTo>
                <a:lnTo>
                  <a:pt x="6629326" y="6111033"/>
                </a:lnTo>
                <a:lnTo>
                  <a:pt x="0" y="61110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2734845"/>
            <a:ext cx="9601274" cy="2026160"/>
          </a:xfrm>
          <a:prstGeom prst="rect">
            <a:avLst/>
          </a:prstGeom>
        </p:spPr>
        <p:txBody>
          <a:bodyPr anchor="t" rtlCol="false" tIns="0" lIns="0" bIns="0" rIns="0">
            <a:spAutoFit/>
          </a:bodyPr>
          <a:lstStyle/>
          <a:p>
            <a:pPr algn="l">
              <a:lnSpc>
                <a:spcPts val="7656"/>
              </a:lnSpc>
            </a:pPr>
            <a:r>
              <a:rPr lang="en-US" sz="8800" spc="-431">
                <a:solidFill>
                  <a:srgbClr val="000000"/>
                </a:solidFill>
                <a:latin typeface="TT Interphases"/>
                <a:ea typeface="TT Interphases"/>
                <a:cs typeface="TT Interphases"/>
                <a:sym typeface="TT Interphases"/>
              </a:rPr>
              <a:t>Identify Key Observations:</a:t>
            </a:r>
          </a:p>
        </p:txBody>
      </p:sp>
      <p:sp>
        <p:nvSpPr>
          <p:cNvPr name="TextBox 7" id="7"/>
          <p:cNvSpPr txBox="true"/>
          <p:nvPr/>
        </p:nvSpPr>
        <p:spPr>
          <a:xfrm rot="0">
            <a:off x="1028700" y="5382528"/>
            <a:ext cx="8884026" cy="2846070"/>
          </a:xfrm>
          <a:prstGeom prst="rect">
            <a:avLst/>
          </a:prstGeom>
        </p:spPr>
        <p:txBody>
          <a:bodyPr anchor="t" rtlCol="false" tIns="0" lIns="0" bIns="0" rIns="0">
            <a:spAutoFit/>
          </a:bodyPr>
          <a:lstStyle/>
          <a:p>
            <a:pPr algn="l">
              <a:lnSpc>
                <a:spcPts val="3779"/>
              </a:lnSpc>
            </a:pPr>
            <a:r>
              <a:rPr lang="en-US" sz="2699" spc="-132">
                <a:solidFill>
                  <a:srgbClr val="000000"/>
                </a:solidFill>
                <a:latin typeface="TT Interphases"/>
                <a:ea typeface="TT Interphases"/>
                <a:cs typeface="TT Interphases"/>
                <a:sym typeface="TT Interphases"/>
              </a:rPr>
              <a:t>1 - Highlight at least 3 meaningful trends or patterns in the data.</a:t>
            </a:r>
          </a:p>
          <a:p>
            <a:pPr algn="l">
              <a:lnSpc>
                <a:spcPts val="3779"/>
              </a:lnSpc>
            </a:pPr>
          </a:p>
          <a:p>
            <a:pPr algn="l">
              <a:lnSpc>
                <a:spcPts val="3779"/>
              </a:lnSpc>
            </a:pPr>
            <a:r>
              <a:rPr lang="en-US" sz="2699" spc="-132">
                <a:solidFill>
                  <a:srgbClr val="000000"/>
                </a:solidFill>
                <a:latin typeface="TT Interphases"/>
                <a:ea typeface="TT Interphases"/>
                <a:cs typeface="TT Interphases"/>
                <a:sym typeface="TT Interphases"/>
              </a:rPr>
              <a:t>2 - How do booking patterns vary across channels, room types, and star ratings?</a:t>
            </a:r>
          </a:p>
          <a:p>
            <a:pPr algn="l">
              <a:lnSpc>
                <a:spcPts val="3779"/>
              </a:lnSpc>
            </a:pPr>
          </a:p>
          <a:p>
            <a:pPr algn="l">
              <a:lnSpc>
                <a:spcPts val="3779"/>
              </a:lnSpc>
            </a:pPr>
            <a:r>
              <a:rPr lang="en-US" sz="2699" spc="-132">
                <a:solidFill>
                  <a:srgbClr val="000000"/>
                </a:solidFill>
                <a:latin typeface="TT Interphases"/>
                <a:ea typeface="TT Interphases"/>
                <a:cs typeface="TT Interphases"/>
                <a:sym typeface="TT Interphases"/>
              </a:rPr>
              <a:t>3 - What do you notice about cancellation behavior?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387966" y="1667814"/>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493085" y="3832387"/>
            <a:ext cx="19274170" cy="8229600"/>
          </a:xfrm>
          <a:custGeom>
            <a:avLst/>
            <a:gdLst/>
            <a:ahLst/>
            <a:cxnLst/>
            <a:rect r="r" b="b" t="t" l="l"/>
            <a:pathLst>
              <a:path h="8229600" w="19274170">
                <a:moveTo>
                  <a:pt x="0" y="0"/>
                </a:moveTo>
                <a:lnTo>
                  <a:pt x="19274170" y="0"/>
                </a:lnTo>
                <a:lnTo>
                  <a:pt x="19274170" y="8229600"/>
                </a:lnTo>
                <a:lnTo>
                  <a:pt x="0" y="8229600"/>
                </a:lnTo>
                <a:lnTo>
                  <a:pt x="0" y="0"/>
                </a:lnTo>
                <a:close/>
              </a:path>
            </a:pathLst>
          </a:custGeom>
          <a:blipFill>
            <a:blip r:embed="rId3"/>
            <a:stretch>
              <a:fillRect l="0" t="-37827" r="0" b="-37827"/>
            </a:stretch>
          </a:blipFill>
        </p:spPr>
      </p:sp>
      <p:sp>
        <p:nvSpPr>
          <p:cNvPr name="Freeform 4" id="4"/>
          <p:cNvSpPr/>
          <p:nvPr/>
        </p:nvSpPr>
        <p:spPr>
          <a:xfrm flipH="false" flipV="false" rot="0">
            <a:off x="8999665" y="1028700"/>
            <a:ext cx="8259635" cy="8229600"/>
          </a:xfrm>
          <a:custGeom>
            <a:avLst/>
            <a:gdLst/>
            <a:ahLst/>
            <a:cxnLst/>
            <a:rect r="r" b="b" t="t" l="l"/>
            <a:pathLst>
              <a:path h="8229600" w="8259635">
                <a:moveTo>
                  <a:pt x="0" y="0"/>
                </a:moveTo>
                <a:lnTo>
                  <a:pt x="8259635" y="0"/>
                </a:lnTo>
                <a:lnTo>
                  <a:pt x="8259635"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4000357"/>
            <a:ext cx="8332616" cy="1745348"/>
          </a:xfrm>
          <a:prstGeom prst="rect">
            <a:avLst/>
          </a:prstGeom>
        </p:spPr>
        <p:txBody>
          <a:bodyPr anchor="t" rtlCol="false" tIns="0" lIns="0" bIns="0" rIns="0">
            <a:spAutoFit/>
          </a:bodyPr>
          <a:lstStyle/>
          <a:p>
            <a:pPr algn="l">
              <a:lnSpc>
                <a:spcPts val="12524"/>
              </a:lnSpc>
            </a:pPr>
            <a:r>
              <a:rPr lang="en-US" sz="14395" spc="-705">
                <a:solidFill>
                  <a:srgbClr val="000000"/>
                </a:solidFill>
                <a:latin typeface="TT Interphases"/>
                <a:ea typeface="TT Interphases"/>
                <a:cs typeface="TT Interphases"/>
                <a:sym typeface="TT Interphases"/>
              </a:rPr>
              <a:t>Thank You</a:t>
            </a:r>
          </a:p>
        </p:txBody>
      </p:sp>
      <p:grpSp>
        <p:nvGrpSpPr>
          <p:cNvPr name="Group 6" id="6"/>
          <p:cNvGrpSpPr/>
          <p:nvPr/>
        </p:nvGrpSpPr>
        <p:grpSpPr>
          <a:xfrm rot="0">
            <a:off x="1487448" y="6764170"/>
            <a:ext cx="6718482" cy="2106205"/>
            <a:chOff x="0" y="0"/>
            <a:chExt cx="8957975" cy="2808273"/>
          </a:xfrm>
        </p:grpSpPr>
        <p:sp>
          <p:nvSpPr>
            <p:cNvPr name="Freeform 7" id="7"/>
            <p:cNvSpPr/>
            <p:nvPr/>
          </p:nvSpPr>
          <p:spPr>
            <a:xfrm flipH="false" flipV="false" rot="0">
              <a:off x="0" y="1446073"/>
              <a:ext cx="362679" cy="362679"/>
            </a:xfrm>
            <a:custGeom>
              <a:avLst/>
              <a:gdLst/>
              <a:ahLst/>
              <a:cxnLst/>
              <a:rect r="r" b="b" t="t" l="l"/>
              <a:pathLst>
                <a:path h="362679" w="362679">
                  <a:moveTo>
                    <a:pt x="0" y="0"/>
                  </a:moveTo>
                  <a:lnTo>
                    <a:pt x="362679" y="0"/>
                  </a:lnTo>
                  <a:lnTo>
                    <a:pt x="362679" y="362679"/>
                  </a:lnTo>
                  <a:lnTo>
                    <a:pt x="0" y="3626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632" y="2442890"/>
              <a:ext cx="365383" cy="365383"/>
            </a:xfrm>
            <a:custGeom>
              <a:avLst/>
              <a:gdLst/>
              <a:ahLst/>
              <a:cxnLst/>
              <a:rect r="r" b="b" t="t" l="l"/>
              <a:pathLst>
                <a:path h="365383" w="365383">
                  <a:moveTo>
                    <a:pt x="0" y="0"/>
                  </a:moveTo>
                  <a:lnTo>
                    <a:pt x="365383" y="0"/>
                  </a:lnTo>
                  <a:lnTo>
                    <a:pt x="365383" y="365383"/>
                  </a:lnTo>
                  <a:lnTo>
                    <a:pt x="0" y="3653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547146" y="1306784"/>
              <a:ext cx="6734742" cy="560298"/>
            </a:xfrm>
            <a:prstGeom prst="rect">
              <a:avLst/>
            </a:prstGeom>
          </p:spPr>
          <p:txBody>
            <a:bodyPr anchor="t" rtlCol="false" tIns="0" lIns="0" bIns="0" rIns="0">
              <a:spAutoFit/>
            </a:bodyPr>
            <a:lstStyle/>
            <a:p>
              <a:pPr algn="l">
                <a:lnSpc>
                  <a:spcPts val="3431"/>
                </a:lnSpc>
              </a:pPr>
              <a:r>
                <a:rPr lang="en-US" sz="2660" spc="-79">
                  <a:solidFill>
                    <a:srgbClr val="000000"/>
                  </a:solidFill>
                  <a:latin typeface="TT Interphases"/>
                  <a:ea typeface="TT Interphases"/>
                  <a:cs typeface="TT Interphases"/>
                  <a:sym typeface="TT Interphases"/>
                </a:rPr>
                <a:t>+91  95578-46089</a:t>
              </a:r>
            </a:p>
          </p:txBody>
        </p:sp>
        <p:sp>
          <p:nvSpPr>
            <p:cNvPr name="TextBox 10" id="10"/>
            <p:cNvSpPr txBox="true"/>
            <p:nvPr/>
          </p:nvSpPr>
          <p:spPr>
            <a:xfrm rot="0">
              <a:off x="547146" y="1763503"/>
              <a:ext cx="8410830" cy="560298"/>
            </a:xfrm>
            <a:prstGeom prst="rect">
              <a:avLst/>
            </a:prstGeom>
          </p:spPr>
          <p:txBody>
            <a:bodyPr anchor="t" rtlCol="false" tIns="0" lIns="0" bIns="0" rIns="0">
              <a:spAutoFit/>
            </a:bodyPr>
            <a:lstStyle/>
            <a:p>
              <a:pPr algn="l">
                <a:lnSpc>
                  <a:spcPts val="3431"/>
                </a:lnSpc>
              </a:pPr>
              <a:r>
                <a:rPr lang="en-US" sz="2660" spc="-79">
                  <a:solidFill>
                    <a:srgbClr val="000000"/>
                  </a:solidFill>
                  <a:latin typeface="TT Interphases"/>
                  <a:ea typeface="TT Interphases"/>
                  <a:cs typeface="TT Interphases"/>
                  <a:sym typeface="TT Interphases"/>
                </a:rPr>
                <a:t>www.linkedin.com/in/gurdeepsinghere</a:t>
              </a:r>
            </a:p>
          </p:txBody>
        </p:sp>
        <p:sp>
          <p:nvSpPr>
            <p:cNvPr name="TextBox 11" id="11"/>
            <p:cNvSpPr txBox="true"/>
            <p:nvPr/>
          </p:nvSpPr>
          <p:spPr>
            <a:xfrm rot="0">
              <a:off x="547146" y="2247976"/>
              <a:ext cx="7793288" cy="560298"/>
            </a:xfrm>
            <a:prstGeom prst="rect">
              <a:avLst/>
            </a:prstGeom>
          </p:spPr>
          <p:txBody>
            <a:bodyPr anchor="t" rtlCol="false" tIns="0" lIns="0" bIns="0" rIns="0">
              <a:spAutoFit/>
            </a:bodyPr>
            <a:lstStyle/>
            <a:p>
              <a:pPr algn="l">
                <a:lnSpc>
                  <a:spcPts val="3431"/>
                </a:lnSpc>
              </a:pPr>
              <a:r>
                <a:rPr lang="en-US" sz="2660" spc="-79">
                  <a:solidFill>
                    <a:srgbClr val="000000"/>
                  </a:solidFill>
                  <a:latin typeface="TT Interphases"/>
                  <a:ea typeface="TT Interphases"/>
                  <a:cs typeface="TT Interphases"/>
                  <a:sym typeface="TT Interphases"/>
                </a:rPr>
                <a:t>gurdeepsinghere@gmail.com</a:t>
              </a:r>
            </a:p>
          </p:txBody>
        </p:sp>
        <p:sp>
          <p:nvSpPr>
            <p:cNvPr name="TextBox 12" id="12"/>
            <p:cNvSpPr txBox="true"/>
            <p:nvPr/>
          </p:nvSpPr>
          <p:spPr>
            <a:xfrm rot="0">
              <a:off x="547146" y="-38100"/>
              <a:ext cx="6734742" cy="1373459"/>
            </a:xfrm>
            <a:prstGeom prst="rect">
              <a:avLst/>
            </a:prstGeom>
          </p:spPr>
          <p:txBody>
            <a:bodyPr anchor="t" rtlCol="false" tIns="0" lIns="0" bIns="0" rIns="0">
              <a:spAutoFit/>
            </a:bodyPr>
            <a:lstStyle/>
            <a:p>
              <a:pPr algn="l">
                <a:lnSpc>
                  <a:spcPts val="4108"/>
                </a:lnSpc>
              </a:pPr>
              <a:r>
                <a:rPr lang="en-US" sz="3185" spc="-95">
                  <a:solidFill>
                    <a:srgbClr val="000000"/>
                  </a:solidFill>
                  <a:latin typeface="TT Interphases"/>
                  <a:ea typeface="TT Interphases"/>
                  <a:cs typeface="TT Interphases"/>
                  <a:sym typeface="TT Interphases"/>
                </a:rPr>
                <a:t>Gurdeep Singh</a:t>
              </a:r>
            </a:p>
            <a:p>
              <a:pPr algn="l">
                <a:lnSpc>
                  <a:spcPts val="4108"/>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93860" y="1653103"/>
            <a:ext cx="19475721" cy="10587502"/>
          </a:xfrm>
          <a:custGeom>
            <a:avLst/>
            <a:gdLst/>
            <a:ahLst/>
            <a:cxnLst/>
            <a:rect r="r" b="b" t="t" l="l"/>
            <a:pathLst>
              <a:path h="10587502" w="19475721">
                <a:moveTo>
                  <a:pt x="0" y="0"/>
                </a:moveTo>
                <a:lnTo>
                  <a:pt x="19475720" y="0"/>
                </a:lnTo>
                <a:lnTo>
                  <a:pt x="19475720" y="10587502"/>
                </a:lnTo>
                <a:lnTo>
                  <a:pt x="0" y="10587502"/>
                </a:lnTo>
                <a:lnTo>
                  <a:pt x="0" y="0"/>
                </a:lnTo>
                <a:close/>
              </a:path>
            </a:pathLst>
          </a:custGeom>
          <a:blipFill>
            <a:blip r:embed="rId2"/>
            <a:stretch>
              <a:fillRect l="0" t="-11278" r="0" b="-11278"/>
            </a:stretch>
          </a:blipFill>
        </p:spPr>
      </p:sp>
      <p:sp>
        <p:nvSpPr>
          <p:cNvPr name="Freeform 3" id="3"/>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27832" y="3418789"/>
            <a:ext cx="8131468" cy="6280077"/>
          </a:xfrm>
          <a:custGeom>
            <a:avLst/>
            <a:gdLst/>
            <a:ahLst/>
            <a:cxnLst/>
            <a:rect r="r" b="b" t="t" l="l"/>
            <a:pathLst>
              <a:path h="6280077" w="8131468">
                <a:moveTo>
                  <a:pt x="0" y="0"/>
                </a:moveTo>
                <a:lnTo>
                  <a:pt x="8131468" y="0"/>
                </a:lnTo>
                <a:lnTo>
                  <a:pt x="8131468" y="6280077"/>
                </a:lnTo>
                <a:lnTo>
                  <a:pt x="0" y="6280077"/>
                </a:lnTo>
                <a:lnTo>
                  <a:pt x="0" y="0"/>
                </a:lnTo>
                <a:close/>
              </a:path>
            </a:pathLst>
          </a:custGeom>
          <a:blipFill>
            <a:blip r:embed="rId5"/>
            <a:stretch>
              <a:fillRect l="0" t="0" r="0" b="0"/>
            </a:stretch>
          </a:blipFill>
        </p:spPr>
      </p:sp>
      <p:sp>
        <p:nvSpPr>
          <p:cNvPr name="Freeform 5" id="5"/>
          <p:cNvSpPr/>
          <p:nvPr/>
        </p:nvSpPr>
        <p:spPr>
          <a:xfrm flipH="false" flipV="false" rot="0">
            <a:off x="1028700" y="2085882"/>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6"/>
            <a:stretch>
              <a:fillRect l="0" t="0" r="0" b="-228163"/>
            </a:stretch>
          </a:blipFill>
        </p:spPr>
      </p:sp>
      <p:sp>
        <p:nvSpPr>
          <p:cNvPr name="TextBox 6" id="6"/>
          <p:cNvSpPr txBox="true"/>
          <p:nvPr/>
        </p:nvSpPr>
        <p:spPr>
          <a:xfrm rot="0">
            <a:off x="1028700" y="2418646"/>
            <a:ext cx="16552603" cy="609618"/>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 3 meaningful trends or patterns in the data.</a:t>
            </a:r>
          </a:p>
        </p:txBody>
      </p:sp>
      <p:sp>
        <p:nvSpPr>
          <p:cNvPr name="TextBox 7" id="7"/>
          <p:cNvSpPr txBox="true"/>
          <p:nvPr/>
        </p:nvSpPr>
        <p:spPr>
          <a:xfrm rot="0">
            <a:off x="1028700" y="4493864"/>
            <a:ext cx="7692512" cy="4103981"/>
          </a:xfrm>
          <a:prstGeom prst="rect">
            <a:avLst/>
          </a:prstGeom>
        </p:spPr>
        <p:txBody>
          <a:bodyPr anchor="t" rtlCol="false" tIns="0" lIns="0" bIns="0" rIns="0">
            <a:spAutoFit/>
          </a:bodyPr>
          <a:lstStyle/>
          <a:p>
            <a:pPr algn="l" marL="757859" indent="-378930" lvl="1">
              <a:lnSpc>
                <a:spcPts val="4914"/>
              </a:lnSpc>
              <a:buFont typeface="Arial"/>
              <a:buChar char="•"/>
            </a:pPr>
            <a:r>
              <a:rPr lang="en-US" b="true" sz="3510" spc="-172" u="sng">
                <a:solidFill>
                  <a:srgbClr val="000000"/>
                </a:solidFill>
                <a:latin typeface="TT Interphases Bold"/>
                <a:ea typeface="TT Interphases Bold"/>
                <a:cs typeface="TT Interphases Bold"/>
                <a:sym typeface="TT Interphases Bold"/>
                <a:hlinkClick r:id="rId7" tooltip="https://colab.research.google.com/drive/1UfIWeUYUpbyXpN2PrNpdGZRPwTuy9R4I#scrollTo=n-Ag9vDXd0G7&amp;line=2&amp;uniqifier=1"/>
              </a:rPr>
              <a:t>Booking Outcomes 🔗</a:t>
            </a:r>
          </a:p>
          <a:p>
            <a:pPr algn="l">
              <a:lnSpc>
                <a:spcPts val="4914"/>
              </a:lnSpc>
            </a:pPr>
          </a:p>
          <a:p>
            <a:pPr algn="l" marL="1184157" indent="-394719" lvl="2">
              <a:lnSpc>
                <a:spcPts val="3839"/>
              </a:lnSpc>
              <a:buFont typeface="Arial"/>
              <a:buChar char="⚬"/>
            </a:pPr>
            <a:r>
              <a:rPr lang="en-US" sz="2742" spc="-134">
                <a:solidFill>
                  <a:srgbClr val="000000"/>
                </a:solidFill>
                <a:latin typeface="TT Interphases"/>
                <a:ea typeface="TT Interphases"/>
                <a:cs typeface="TT Interphases"/>
                <a:sym typeface="TT Interphases"/>
              </a:rPr>
              <a:t>Around 72% of bookings are confirmed, while 20% get cancelled and 7.5% fail.</a:t>
            </a:r>
          </a:p>
          <a:p>
            <a:pPr algn="l" marL="1184157" indent="-394719" lvl="2">
              <a:lnSpc>
                <a:spcPts val="3839"/>
              </a:lnSpc>
              <a:buFont typeface="Arial"/>
              <a:buChar char="⚬"/>
            </a:pPr>
            <a:r>
              <a:rPr lang="en-US" sz="2742" spc="-134">
                <a:solidFill>
                  <a:srgbClr val="000000"/>
                </a:solidFill>
                <a:latin typeface="TT Interphases"/>
                <a:ea typeface="TT Interphases"/>
                <a:cs typeface="TT Interphases"/>
                <a:sym typeface="TT Interphases"/>
              </a:rPr>
              <a:t>This suggests a relatively high cancellation rate, which could significantly impact revenue forecasting and operational planning.</a:t>
            </a:r>
          </a:p>
          <a:p>
            <a:pPr algn="l">
              <a:lnSpc>
                <a:spcPts val="38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93860" y="1591857"/>
            <a:ext cx="19475721" cy="10587502"/>
          </a:xfrm>
          <a:custGeom>
            <a:avLst/>
            <a:gdLst/>
            <a:ahLst/>
            <a:cxnLst/>
            <a:rect r="r" b="b" t="t" l="l"/>
            <a:pathLst>
              <a:path h="10587502" w="19475721">
                <a:moveTo>
                  <a:pt x="0" y="0"/>
                </a:moveTo>
                <a:lnTo>
                  <a:pt x="19475720" y="0"/>
                </a:lnTo>
                <a:lnTo>
                  <a:pt x="19475720" y="10587501"/>
                </a:lnTo>
                <a:lnTo>
                  <a:pt x="0" y="10587501"/>
                </a:lnTo>
                <a:lnTo>
                  <a:pt x="0" y="0"/>
                </a:lnTo>
                <a:close/>
              </a:path>
            </a:pathLst>
          </a:custGeom>
          <a:blipFill>
            <a:blip r:embed="rId2"/>
            <a:stretch>
              <a:fillRect l="0" t="-11278" r="0" b="-11278"/>
            </a:stretch>
          </a:blipFill>
        </p:spPr>
      </p:sp>
      <p:sp>
        <p:nvSpPr>
          <p:cNvPr name="Freeform 3" id="3"/>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95104" y="3782613"/>
            <a:ext cx="6064196" cy="5475687"/>
          </a:xfrm>
          <a:custGeom>
            <a:avLst/>
            <a:gdLst/>
            <a:ahLst/>
            <a:cxnLst/>
            <a:rect r="r" b="b" t="t" l="l"/>
            <a:pathLst>
              <a:path h="5475687" w="6064196">
                <a:moveTo>
                  <a:pt x="0" y="0"/>
                </a:moveTo>
                <a:lnTo>
                  <a:pt x="6064196" y="0"/>
                </a:lnTo>
                <a:lnTo>
                  <a:pt x="6064196" y="5475687"/>
                </a:lnTo>
                <a:lnTo>
                  <a:pt x="0" y="5475687"/>
                </a:lnTo>
                <a:lnTo>
                  <a:pt x="0" y="0"/>
                </a:lnTo>
                <a:close/>
              </a:path>
            </a:pathLst>
          </a:custGeom>
          <a:blipFill>
            <a:blip r:embed="rId5"/>
            <a:stretch>
              <a:fillRect l="0" t="0" r="0" b="0"/>
            </a:stretch>
          </a:blipFill>
        </p:spPr>
      </p:sp>
      <p:sp>
        <p:nvSpPr>
          <p:cNvPr name="Freeform 5" id="5"/>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6"/>
            <a:stretch>
              <a:fillRect l="0" t="0" r="0" b="-228163"/>
            </a:stretch>
          </a:blipFill>
        </p:spPr>
      </p:sp>
      <p:sp>
        <p:nvSpPr>
          <p:cNvPr name="TextBox 6" id="6"/>
          <p:cNvSpPr txBox="true"/>
          <p:nvPr/>
        </p:nvSpPr>
        <p:spPr>
          <a:xfrm rot="0">
            <a:off x="1028700" y="2601495"/>
            <a:ext cx="16552603" cy="609618"/>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 3 meaningful trends or patterns in the data.</a:t>
            </a:r>
          </a:p>
        </p:txBody>
      </p:sp>
      <p:sp>
        <p:nvSpPr>
          <p:cNvPr name="TextBox 7" id="7"/>
          <p:cNvSpPr txBox="true"/>
          <p:nvPr/>
        </p:nvSpPr>
        <p:spPr>
          <a:xfrm rot="0">
            <a:off x="552252" y="4726754"/>
            <a:ext cx="8752750" cy="2952923"/>
          </a:xfrm>
          <a:prstGeom prst="rect">
            <a:avLst/>
          </a:prstGeom>
        </p:spPr>
        <p:txBody>
          <a:bodyPr anchor="t" rtlCol="false" tIns="0" lIns="0" bIns="0" rIns="0">
            <a:spAutoFit/>
          </a:bodyPr>
          <a:lstStyle/>
          <a:p>
            <a:pPr algn="l" marL="719840" indent="-359920" lvl="1">
              <a:lnSpc>
                <a:spcPts val="4667"/>
              </a:lnSpc>
              <a:buFont typeface="Arial"/>
              <a:buChar char="•"/>
            </a:pPr>
            <a:r>
              <a:rPr lang="en-US" b="true" sz="3334" spc="-163" u="sng">
                <a:solidFill>
                  <a:srgbClr val="000000"/>
                </a:solidFill>
                <a:latin typeface="TT Interphases Bold"/>
                <a:ea typeface="TT Interphases Bold"/>
                <a:cs typeface="TT Interphases Bold"/>
                <a:sym typeface="TT Interphases Bold"/>
                <a:hlinkClick r:id="rId7" tooltip="https://colab.research.google.com/drive/1UfIWeUYUpbyXpN2PrNpdGZRPwTuy9R4I#scrollTo=n-Ag9vDXd0G7&amp;line=2&amp;uniqifier=1"/>
              </a:rPr>
              <a:t>Customer Behavior 🔗</a:t>
            </a:r>
          </a:p>
          <a:p>
            <a:pPr algn="l">
              <a:lnSpc>
                <a:spcPts val="4667"/>
              </a:lnSpc>
            </a:pPr>
          </a:p>
          <a:p>
            <a:pPr algn="l" marL="1114592" indent="-371531" lvl="2">
              <a:lnSpc>
                <a:spcPts val="3613"/>
              </a:lnSpc>
              <a:buFont typeface="Arial"/>
              <a:buChar char="⚬"/>
            </a:pPr>
            <a:r>
              <a:rPr lang="en-US" sz="2581" spc="-126">
                <a:solidFill>
                  <a:srgbClr val="000000"/>
                </a:solidFill>
                <a:latin typeface="TT Interphases"/>
                <a:ea typeface="TT Interphases"/>
                <a:cs typeface="TT Interphases"/>
                <a:sym typeface="TT Interphases"/>
              </a:rPr>
              <a:t>Leisure stays (60%) dominate over business stays (40%).</a:t>
            </a:r>
          </a:p>
          <a:p>
            <a:pPr algn="l" marL="1114592" indent="-371531" lvl="2">
              <a:lnSpc>
                <a:spcPts val="3613"/>
              </a:lnSpc>
              <a:buFont typeface="Arial"/>
              <a:buChar char="⚬"/>
            </a:pPr>
            <a:r>
              <a:rPr lang="en-US" sz="2581" spc="-126">
                <a:solidFill>
                  <a:srgbClr val="000000"/>
                </a:solidFill>
                <a:latin typeface="TT Interphases"/>
                <a:ea typeface="TT Interphases"/>
                <a:cs typeface="TT Interphases"/>
                <a:sym typeface="TT Interphases"/>
              </a:rPr>
              <a:t>This indicates hotels may benefit from tailoring more services, offers, and promotions toward leisure travelers.</a:t>
            </a:r>
          </a:p>
          <a:p>
            <a:pPr algn="l">
              <a:lnSpc>
                <a:spcPts val="361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71125" y="1653103"/>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2"/>
            <a:stretch>
              <a:fillRect l="0" t="-11278" r="0" b="-11278"/>
            </a:stretch>
          </a:blipFill>
        </p:spPr>
      </p:sp>
      <p:sp>
        <p:nvSpPr>
          <p:cNvPr name="Freeform 3" id="3"/>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981820" y="4998868"/>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3779E3"/>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380"/>
                </a:lnSpc>
              </a:pPr>
            </a:p>
          </p:txBody>
        </p:sp>
      </p:grpSp>
      <p:sp>
        <p:nvSpPr>
          <p:cNvPr name="Freeform 7" id="7"/>
          <p:cNvSpPr/>
          <p:nvPr/>
        </p:nvSpPr>
        <p:spPr>
          <a:xfrm flipH="false" flipV="false" rot="0">
            <a:off x="10531845" y="4086420"/>
            <a:ext cx="6727455" cy="5195733"/>
          </a:xfrm>
          <a:custGeom>
            <a:avLst/>
            <a:gdLst/>
            <a:ahLst/>
            <a:cxnLst/>
            <a:rect r="r" b="b" t="t" l="l"/>
            <a:pathLst>
              <a:path h="5195733" w="6727455">
                <a:moveTo>
                  <a:pt x="0" y="0"/>
                </a:moveTo>
                <a:lnTo>
                  <a:pt x="6727455" y="0"/>
                </a:lnTo>
                <a:lnTo>
                  <a:pt x="6727455" y="5195734"/>
                </a:lnTo>
                <a:lnTo>
                  <a:pt x="0" y="5195734"/>
                </a:lnTo>
                <a:lnTo>
                  <a:pt x="0" y="0"/>
                </a:lnTo>
                <a:close/>
              </a:path>
            </a:pathLst>
          </a:custGeom>
          <a:blipFill>
            <a:blip r:embed="rId5"/>
            <a:stretch>
              <a:fillRect l="0" t="0" r="0" b="0"/>
            </a:stretch>
          </a:blipFill>
        </p:spPr>
      </p:sp>
      <p:sp>
        <p:nvSpPr>
          <p:cNvPr name="Freeform 8" id="8"/>
          <p:cNvSpPr/>
          <p:nvPr/>
        </p:nvSpPr>
        <p:spPr>
          <a:xfrm flipH="false" flipV="false" rot="0">
            <a:off x="1051436"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6"/>
            <a:stretch>
              <a:fillRect l="0" t="0" r="0" b="-228163"/>
            </a:stretch>
          </a:blipFill>
        </p:spPr>
      </p:sp>
      <p:sp>
        <p:nvSpPr>
          <p:cNvPr name="TextBox 9" id="9"/>
          <p:cNvSpPr txBox="true"/>
          <p:nvPr/>
        </p:nvSpPr>
        <p:spPr>
          <a:xfrm rot="0">
            <a:off x="1028700" y="2601495"/>
            <a:ext cx="16552603" cy="609618"/>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 3 meaningful trends or patterns in the data.</a:t>
            </a:r>
          </a:p>
        </p:txBody>
      </p:sp>
      <p:sp>
        <p:nvSpPr>
          <p:cNvPr name="TextBox 10" id="10"/>
          <p:cNvSpPr txBox="true"/>
          <p:nvPr/>
        </p:nvSpPr>
        <p:spPr>
          <a:xfrm rot="0">
            <a:off x="552252" y="4316013"/>
            <a:ext cx="8752750" cy="4234226"/>
          </a:xfrm>
          <a:prstGeom prst="rect">
            <a:avLst/>
          </a:prstGeom>
        </p:spPr>
        <p:txBody>
          <a:bodyPr anchor="t" rtlCol="false" tIns="0" lIns="0" bIns="0" rIns="0">
            <a:spAutoFit/>
          </a:bodyPr>
          <a:lstStyle/>
          <a:p>
            <a:pPr algn="l" marL="707814" indent="-353907" lvl="1">
              <a:lnSpc>
                <a:spcPts val="4589"/>
              </a:lnSpc>
              <a:buFont typeface="Arial"/>
              <a:buChar char="•"/>
            </a:pPr>
            <a:r>
              <a:rPr lang="en-US" b="true" sz="3278" spc="-160" u="sng">
                <a:solidFill>
                  <a:srgbClr val="000000"/>
                </a:solidFill>
                <a:latin typeface="TT Interphases Bold"/>
                <a:ea typeface="TT Interphases Bold"/>
                <a:cs typeface="TT Interphases Bold"/>
                <a:sym typeface="TT Interphases Bold"/>
                <a:hlinkClick r:id="rId7" tooltip="https://colab.research.google.com/drive/1UfIWeUYUpbyXpN2PrNpdGZRPwTuy9R4I#scrollTo=n-Ag9vDXd0G7&amp;line=2&amp;uniqifier=1"/>
              </a:rPr>
              <a:t>Booking &amp; Discounts 🔗</a:t>
            </a:r>
          </a:p>
          <a:p>
            <a:pPr algn="l">
              <a:lnSpc>
                <a:spcPts val="4589"/>
              </a:lnSpc>
            </a:pPr>
          </a:p>
          <a:p>
            <a:pPr algn="l" marL="1095972" indent="-365324" lvl="2">
              <a:lnSpc>
                <a:spcPts val="3553"/>
              </a:lnSpc>
              <a:buFont typeface="Arial"/>
              <a:buChar char="⚬"/>
            </a:pPr>
            <a:r>
              <a:rPr lang="en-US" sz="2538" spc="-124">
                <a:solidFill>
                  <a:srgbClr val="000000"/>
                </a:solidFill>
                <a:latin typeface="TT Interphases"/>
                <a:ea typeface="TT Interphases"/>
                <a:cs typeface="TT Interphases"/>
                <a:sym typeface="TT Interphases"/>
              </a:rPr>
              <a:t>The Web channel leads with 53% of bookings, followed by Android (32%) and iOS (15%).</a:t>
            </a:r>
          </a:p>
          <a:p>
            <a:pPr algn="l" marL="1095972" indent="-365324" lvl="2">
              <a:lnSpc>
                <a:spcPts val="3553"/>
              </a:lnSpc>
              <a:buFont typeface="Arial"/>
              <a:buChar char="⚬"/>
            </a:pPr>
            <a:r>
              <a:rPr lang="en-US" sz="2538" spc="-124">
                <a:solidFill>
                  <a:srgbClr val="000000"/>
                </a:solidFill>
                <a:latin typeface="TT Interphases"/>
                <a:ea typeface="TT Interphases"/>
                <a:cs typeface="TT Interphases"/>
                <a:sym typeface="TT Interphases"/>
              </a:rPr>
              <a:t>However, only 21% of customers use coupons, while 79% don’t. This shows that while coupon usage exists, most customers book without relying on discounts, suggesting potential room for optimizing loyalty or coupon campaigns.</a:t>
            </a:r>
          </a:p>
          <a:p>
            <a:pPr algn="l">
              <a:lnSpc>
                <a:spcPts val="355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2"/>
            <a:stretch>
              <a:fillRect l="0" t="0" r="0" b="-228163"/>
            </a:stretch>
          </a:blipFill>
        </p:spPr>
      </p:sp>
      <p:sp>
        <p:nvSpPr>
          <p:cNvPr name="Freeform 3" id="3"/>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2"/>
            <a:stretch>
              <a:fillRect l="0" t="0" r="0" b="-228163"/>
            </a:stretch>
          </a:blipFill>
        </p:spPr>
      </p:sp>
      <p:sp>
        <p:nvSpPr>
          <p:cNvPr name="Freeform 4" id="4"/>
          <p:cNvSpPr/>
          <p:nvPr/>
        </p:nvSpPr>
        <p:spPr>
          <a:xfrm flipH="false" flipV="false" rot="0">
            <a:off x="-571125" y="1653103"/>
            <a:ext cx="19475721" cy="10587502"/>
          </a:xfrm>
          <a:custGeom>
            <a:avLst/>
            <a:gdLst/>
            <a:ahLst/>
            <a:cxnLst/>
            <a:rect r="r" b="b" t="t" l="l"/>
            <a:pathLst>
              <a:path h="10587502" w="19475721">
                <a:moveTo>
                  <a:pt x="0" y="0"/>
                </a:moveTo>
                <a:lnTo>
                  <a:pt x="19475721" y="0"/>
                </a:lnTo>
                <a:lnTo>
                  <a:pt x="19475721" y="10587502"/>
                </a:lnTo>
                <a:lnTo>
                  <a:pt x="0" y="10587502"/>
                </a:lnTo>
                <a:lnTo>
                  <a:pt x="0" y="0"/>
                </a:lnTo>
                <a:close/>
              </a:path>
            </a:pathLst>
          </a:custGeom>
          <a:blipFill>
            <a:blip r:embed="rId3"/>
            <a:stretch>
              <a:fillRect l="0" t="-11278" r="0" b="-11278"/>
            </a:stretch>
          </a:blipFill>
        </p:spPr>
      </p:sp>
      <p:sp>
        <p:nvSpPr>
          <p:cNvPr name="Freeform 5" id="5"/>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1981820" y="4998868"/>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3779E3"/>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2380"/>
                </a:lnSpc>
              </a:pPr>
            </a:p>
          </p:txBody>
        </p:sp>
      </p:grpSp>
      <p:sp>
        <p:nvSpPr>
          <p:cNvPr name="Freeform 9" id="9"/>
          <p:cNvSpPr/>
          <p:nvPr/>
        </p:nvSpPr>
        <p:spPr>
          <a:xfrm flipH="false" flipV="false" rot="0">
            <a:off x="10169359" y="3782613"/>
            <a:ext cx="7089941" cy="5475687"/>
          </a:xfrm>
          <a:custGeom>
            <a:avLst/>
            <a:gdLst/>
            <a:ahLst/>
            <a:cxnLst/>
            <a:rect r="r" b="b" t="t" l="l"/>
            <a:pathLst>
              <a:path h="5475687" w="7089941">
                <a:moveTo>
                  <a:pt x="0" y="0"/>
                </a:moveTo>
                <a:lnTo>
                  <a:pt x="7089941" y="0"/>
                </a:lnTo>
                <a:lnTo>
                  <a:pt x="7089941" y="5475687"/>
                </a:lnTo>
                <a:lnTo>
                  <a:pt x="0" y="5475687"/>
                </a:lnTo>
                <a:lnTo>
                  <a:pt x="0" y="0"/>
                </a:lnTo>
                <a:close/>
              </a:path>
            </a:pathLst>
          </a:custGeom>
          <a:blipFill>
            <a:blip r:embed="rId6"/>
            <a:stretch>
              <a:fillRect l="-91" t="0" r="-91" b="0"/>
            </a:stretch>
          </a:blipFill>
        </p:spPr>
      </p:sp>
      <p:sp>
        <p:nvSpPr>
          <p:cNvPr name="Freeform 10" id="10"/>
          <p:cNvSpPr/>
          <p:nvPr/>
        </p:nvSpPr>
        <p:spPr>
          <a:xfrm flipH="false" flipV="false" rot="0">
            <a:off x="1028700" y="2292238"/>
            <a:ext cx="16230600" cy="1075732"/>
          </a:xfrm>
          <a:custGeom>
            <a:avLst/>
            <a:gdLst/>
            <a:ahLst/>
            <a:cxnLst/>
            <a:rect r="r" b="b" t="t" l="l"/>
            <a:pathLst>
              <a:path h="1075732" w="16230600">
                <a:moveTo>
                  <a:pt x="0" y="0"/>
                </a:moveTo>
                <a:lnTo>
                  <a:pt x="16230600" y="0"/>
                </a:lnTo>
                <a:lnTo>
                  <a:pt x="16230600" y="1075732"/>
                </a:lnTo>
                <a:lnTo>
                  <a:pt x="0" y="1075732"/>
                </a:lnTo>
                <a:lnTo>
                  <a:pt x="0" y="0"/>
                </a:lnTo>
                <a:close/>
              </a:path>
            </a:pathLst>
          </a:custGeom>
          <a:blipFill>
            <a:blip r:embed="rId2"/>
            <a:stretch>
              <a:fillRect l="0" t="0" r="0" b="-228163"/>
            </a:stretch>
          </a:blipFill>
        </p:spPr>
      </p:sp>
      <p:sp>
        <p:nvSpPr>
          <p:cNvPr name="TextBox 11" id="11"/>
          <p:cNvSpPr txBox="true"/>
          <p:nvPr/>
        </p:nvSpPr>
        <p:spPr>
          <a:xfrm rot="0">
            <a:off x="1028700" y="2601495"/>
            <a:ext cx="16552603" cy="609618"/>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 BONUS trend in the data.</a:t>
            </a:r>
          </a:p>
        </p:txBody>
      </p:sp>
      <p:sp>
        <p:nvSpPr>
          <p:cNvPr name="TextBox 12" id="12"/>
          <p:cNvSpPr txBox="true"/>
          <p:nvPr/>
        </p:nvSpPr>
        <p:spPr>
          <a:xfrm rot="0">
            <a:off x="552252" y="4595663"/>
            <a:ext cx="9424931" cy="3209767"/>
          </a:xfrm>
          <a:prstGeom prst="rect">
            <a:avLst/>
          </a:prstGeom>
        </p:spPr>
        <p:txBody>
          <a:bodyPr anchor="t" rtlCol="false" tIns="0" lIns="0" bIns="0" rIns="0">
            <a:spAutoFit/>
          </a:bodyPr>
          <a:lstStyle/>
          <a:p>
            <a:pPr algn="l" marL="1000152" indent="-500076" lvl="1">
              <a:lnSpc>
                <a:spcPts val="6485"/>
              </a:lnSpc>
              <a:buFont typeface="Arial"/>
              <a:buChar char="•"/>
            </a:pPr>
            <a:r>
              <a:rPr lang="en-US" b="true" sz="4632" spc="-226" u="sng">
                <a:solidFill>
                  <a:srgbClr val="000000"/>
                </a:solidFill>
                <a:latin typeface="TT Interphases Bold"/>
                <a:ea typeface="TT Interphases Bold"/>
                <a:cs typeface="TT Interphases Bold"/>
                <a:sym typeface="TT Interphases Bold"/>
                <a:hlinkClick r:id="rId7" tooltip="https://colab.research.google.com/drive/1UfIWeUYUpbyXpN2PrNpdGZRPwTuy9R4I#scrollTo=n-Ag9vDXd0G7&amp;line=2&amp;uniqifier=1"/>
              </a:rPr>
              <a:t>Refund Processed 🔗</a:t>
            </a:r>
          </a:p>
          <a:p>
            <a:pPr algn="l">
              <a:lnSpc>
                <a:spcPts val="6485"/>
              </a:lnSpc>
            </a:pPr>
          </a:p>
          <a:p>
            <a:pPr algn="l" marL="1300203" indent="-433401" lvl="2">
              <a:lnSpc>
                <a:spcPts val="4215"/>
              </a:lnSpc>
              <a:buFont typeface="Arial"/>
              <a:buChar char="⚬"/>
            </a:pPr>
            <a:r>
              <a:rPr lang="en-US" sz="3011" spc="-147">
                <a:solidFill>
                  <a:srgbClr val="000000"/>
                </a:solidFill>
                <a:latin typeface="TT Interphases"/>
                <a:ea typeface="TT Interphases"/>
                <a:cs typeface="TT Interphases"/>
                <a:sym typeface="TT Interphases"/>
              </a:rPr>
              <a:t>78% of bookings have refunds processed, which is quite high and may indicate flexible cancellation policies or frequent customer-initiated cancellations.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93860" y="1653103"/>
            <a:ext cx="19475721" cy="10587502"/>
          </a:xfrm>
          <a:custGeom>
            <a:avLst/>
            <a:gdLst/>
            <a:ahLst/>
            <a:cxnLst/>
            <a:rect r="r" b="b" t="t" l="l"/>
            <a:pathLst>
              <a:path h="10587502" w="19475721">
                <a:moveTo>
                  <a:pt x="0" y="0"/>
                </a:moveTo>
                <a:lnTo>
                  <a:pt x="19475720" y="0"/>
                </a:lnTo>
                <a:lnTo>
                  <a:pt x="19475720"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10608186" y="4002503"/>
            <a:ext cx="6805226" cy="5255797"/>
          </a:xfrm>
          <a:custGeom>
            <a:avLst/>
            <a:gdLst/>
            <a:ahLst/>
            <a:cxnLst/>
            <a:rect r="r" b="b" t="t" l="l"/>
            <a:pathLst>
              <a:path h="5255797" w="6805226">
                <a:moveTo>
                  <a:pt x="0" y="0"/>
                </a:moveTo>
                <a:lnTo>
                  <a:pt x="6805226" y="0"/>
                </a:lnTo>
                <a:lnTo>
                  <a:pt x="6805226" y="5255797"/>
                </a:lnTo>
                <a:lnTo>
                  <a:pt x="0" y="5255797"/>
                </a:lnTo>
                <a:lnTo>
                  <a:pt x="0" y="0"/>
                </a:lnTo>
                <a:close/>
              </a:path>
            </a:pathLst>
          </a:custGeom>
          <a:blipFill>
            <a:blip r:embed="rId3"/>
            <a:stretch>
              <a:fillRect l="0" t="0" r="0" b="0"/>
            </a:stretch>
          </a:blipFill>
        </p:spPr>
      </p:sp>
      <p:sp>
        <p:nvSpPr>
          <p:cNvPr name="Freeform 4" id="4"/>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2085882"/>
            <a:ext cx="16230600" cy="1214228"/>
          </a:xfrm>
          <a:custGeom>
            <a:avLst/>
            <a:gdLst/>
            <a:ahLst/>
            <a:cxnLst/>
            <a:rect r="r" b="b" t="t" l="l"/>
            <a:pathLst>
              <a:path h="1214228" w="16230600">
                <a:moveTo>
                  <a:pt x="0" y="0"/>
                </a:moveTo>
                <a:lnTo>
                  <a:pt x="16230600" y="0"/>
                </a:lnTo>
                <a:lnTo>
                  <a:pt x="16230600" y="1214228"/>
                </a:lnTo>
                <a:lnTo>
                  <a:pt x="0" y="1214228"/>
                </a:lnTo>
                <a:lnTo>
                  <a:pt x="0" y="0"/>
                </a:lnTo>
                <a:close/>
              </a:path>
            </a:pathLst>
          </a:custGeom>
          <a:blipFill>
            <a:blip r:embed="rId6"/>
            <a:stretch>
              <a:fillRect l="0" t="0" r="0" b="-190732"/>
            </a:stretch>
          </a:blipFill>
        </p:spPr>
      </p:sp>
      <p:sp>
        <p:nvSpPr>
          <p:cNvPr name="TextBox 6" id="6"/>
          <p:cNvSpPr txBox="true"/>
          <p:nvPr/>
        </p:nvSpPr>
        <p:spPr>
          <a:xfrm rot="0">
            <a:off x="1028700" y="2138060"/>
            <a:ext cx="16230600"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How do booking patterns vary across channels, room types, and star ratings?</a:t>
            </a:r>
          </a:p>
        </p:txBody>
      </p:sp>
      <p:sp>
        <p:nvSpPr>
          <p:cNvPr name="TextBox 7" id="7"/>
          <p:cNvSpPr txBox="true"/>
          <p:nvPr/>
        </p:nvSpPr>
        <p:spPr>
          <a:xfrm rot="0">
            <a:off x="552252" y="4592246"/>
            <a:ext cx="9477786" cy="3583941"/>
          </a:xfrm>
          <a:prstGeom prst="rect">
            <a:avLst/>
          </a:prstGeom>
        </p:spPr>
        <p:txBody>
          <a:bodyPr anchor="t" rtlCol="false" tIns="0" lIns="0" bIns="0" rIns="0">
            <a:spAutoFit/>
          </a:bodyPr>
          <a:lstStyle/>
          <a:p>
            <a:pPr algn="l" marL="626102" indent="-313051" lvl="1">
              <a:lnSpc>
                <a:spcPts val="4059"/>
              </a:lnSpc>
              <a:buFont typeface="Arial"/>
              <a:buChar char="•"/>
            </a:pPr>
            <a:r>
              <a:rPr lang="en-US" b="true" sz="2899" spc="-142" u="sng">
                <a:solidFill>
                  <a:srgbClr val="000000"/>
                </a:solidFill>
                <a:latin typeface="TT Interphases Bold"/>
                <a:ea typeface="TT Interphases Bold"/>
                <a:cs typeface="TT Interphases Bold"/>
                <a:sym typeface="TT Interphases Bold"/>
                <a:hlinkClick r:id="rId7" tooltip="https://colab.research.google.com/drive/1UfIWeUYUpbyXpN2PrNpdGZRPwTuy9R4I#scrollTo=MD4A6bI2njy0&amp;line=3&amp;uniqifier=1"/>
              </a:rPr>
              <a:t>By Channel 🔗</a:t>
            </a:r>
          </a:p>
          <a:p>
            <a:pPr algn="l" marL="1878307" indent="-469577" lvl="3">
              <a:lnSpc>
                <a:spcPts val="4059"/>
              </a:lnSpc>
              <a:buFont typeface="Arial"/>
              <a:buChar char="￭"/>
            </a:pPr>
            <a:r>
              <a:rPr lang="en-US" sz="2899" spc="-142">
                <a:solidFill>
                  <a:srgbClr val="000000"/>
                </a:solidFill>
                <a:latin typeface="TT Interphases"/>
                <a:ea typeface="TT Interphases"/>
                <a:cs typeface="TT Interphases"/>
                <a:sym typeface="TT Interphases"/>
              </a:rPr>
              <a:t>Web: ~53% of confirmed bookings</a:t>
            </a:r>
          </a:p>
          <a:p>
            <a:pPr algn="l" marL="1878307" indent="-469577" lvl="3">
              <a:lnSpc>
                <a:spcPts val="4059"/>
              </a:lnSpc>
              <a:buFont typeface="Arial"/>
              <a:buChar char="￭"/>
            </a:pPr>
            <a:r>
              <a:rPr lang="en-US" sz="2899" spc="-142">
                <a:solidFill>
                  <a:srgbClr val="000000"/>
                </a:solidFill>
                <a:latin typeface="TT Interphases"/>
                <a:ea typeface="TT Interphases"/>
                <a:cs typeface="TT Interphases"/>
                <a:sym typeface="TT Interphases"/>
              </a:rPr>
              <a:t>Android: ~32%</a:t>
            </a:r>
          </a:p>
          <a:p>
            <a:pPr algn="l" marL="1878307" indent="-469577" lvl="3">
              <a:lnSpc>
                <a:spcPts val="4059"/>
              </a:lnSpc>
              <a:buFont typeface="Arial"/>
              <a:buChar char="￭"/>
            </a:pPr>
            <a:r>
              <a:rPr lang="en-US" sz="2899" spc="-142">
                <a:solidFill>
                  <a:srgbClr val="000000"/>
                </a:solidFill>
                <a:latin typeface="TT Interphases"/>
                <a:ea typeface="TT Interphases"/>
                <a:cs typeface="TT Interphases"/>
                <a:sym typeface="TT Interphases"/>
              </a:rPr>
              <a:t>iOS: ~15%</a:t>
            </a:r>
          </a:p>
          <a:p>
            <a:pPr algn="l" marL="1252205" indent="-417402" lvl="2">
              <a:lnSpc>
                <a:spcPts val="4059"/>
              </a:lnSpc>
              <a:buFont typeface="Arial"/>
              <a:buChar char="⚬"/>
            </a:pPr>
            <a:r>
              <a:rPr lang="en-US" sz="2899" spc="-142">
                <a:solidFill>
                  <a:srgbClr val="000000"/>
                </a:solidFill>
                <a:latin typeface="TT Interphases"/>
                <a:ea typeface="TT Interphases"/>
                <a:cs typeface="TT Interphases"/>
                <a:sym typeface="TT Interphases"/>
              </a:rPr>
              <a:t> 👉 Web remains the dominant channel, but mobile (Android + iOS) collectively makes up nearly half of confirmed bookings.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94E89"/>
        </a:solidFill>
      </p:bgPr>
    </p:bg>
    <p:spTree>
      <p:nvGrpSpPr>
        <p:cNvPr id="1" name=""/>
        <p:cNvGrpSpPr/>
        <p:nvPr/>
      </p:nvGrpSpPr>
      <p:grpSpPr>
        <a:xfrm>
          <a:off x="0" y="0"/>
          <a:ext cx="0" cy="0"/>
          <a:chOff x="0" y="0"/>
          <a:chExt cx="0" cy="0"/>
        </a:xfrm>
      </p:grpSpPr>
      <p:sp>
        <p:nvSpPr>
          <p:cNvPr name="Freeform 2" id="2"/>
          <p:cNvSpPr/>
          <p:nvPr/>
        </p:nvSpPr>
        <p:spPr>
          <a:xfrm flipH="false" flipV="false" rot="0">
            <a:off x="-593860" y="1653103"/>
            <a:ext cx="19475721" cy="10587502"/>
          </a:xfrm>
          <a:custGeom>
            <a:avLst/>
            <a:gdLst/>
            <a:ahLst/>
            <a:cxnLst/>
            <a:rect r="r" b="b" t="t" l="l"/>
            <a:pathLst>
              <a:path h="10587502" w="19475721">
                <a:moveTo>
                  <a:pt x="0" y="0"/>
                </a:moveTo>
                <a:lnTo>
                  <a:pt x="19475720" y="0"/>
                </a:lnTo>
                <a:lnTo>
                  <a:pt x="19475720" y="10587502"/>
                </a:lnTo>
                <a:lnTo>
                  <a:pt x="0" y="10587502"/>
                </a:lnTo>
                <a:lnTo>
                  <a:pt x="0" y="0"/>
                </a:lnTo>
                <a:close/>
              </a:path>
            </a:pathLst>
          </a:custGeom>
          <a:blipFill>
            <a:blip r:embed="rId2"/>
            <a:stretch>
              <a:fillRect l="0" t="-11278" r="0" b="-11278"/>
            </a:stretch>
          </a:blipFill>
        </p:spPr>
      </p:sp>
      <p:sp>
        <p:nvSpPr>
          <p:cNvPr name="Freeform 3" id="3"/>
          <p:cNvSpPr/>
          <p:nvPr/>
        </p:nvSpPr>
        <p:spPr>
          <a:xfrm flipH="false" flipV="false" rot="0">
            <a:off x="10273829" y="3863297"/>
            <a:ext cx="6985471" cy="5395003"/>
          </a:xfrm>
          <a:custGeom>
            <a:avLst/>
            <a:gdLst/>
            <a:ahLst/>
            <a:cxnLst/>
            <a:rect r="r" b="b" t="t" l="l"/>
            <a:pathLst>
              <a:path h="5395003" w="6985471">
                <a:moveTo>
                  <a:pt x="0" y="0"/>
                </a:moveTo>
                <a:lnTo>
                  <a:pt x="6985471" y="0"/>
                </a:lnTo>
                <a:lnTo>
                  <a:pt x="6985471" y="5395003"/>
                </a:lnTo>
                <a:lnTo>
                  <a:pt x="0" y="5395003"/>
                </a:lnTo>
                <a:lnTo>
                  <a:pt x="0" y="0"/>
                </a:lnTo>
                <a:close/>
              </a:path>
            </a:pathLst>
          </a:custGeom>
          <a:blipFill>
            <a:blip r:embed="rId3"/>
            <a:stretch>
              <a:fillRect l="0" t="0" r="0" b="0"/>
            </a:stretch>
          </a:blipFill>
        </p:spPr>
      </p:sp>
      <p:sp>
        <p:nvSpPr>
          <p:cNvPr name="Freeform 4" id="4"/>
          <p:cNvSpPr/>
          <p:nvPr/>
        </p:nvSpPr>
        <p:spPr>
          <a:xfrm flipH="false" flipV="false" rot="0">
            <a:off x="1028700" y="2016576"/>
            <a:ext cx="16230600" cy="1351394"/>
          </a:xfrm>
          <a:custGeom>
            <a:avLst/>
            <a:gdLst/>
            <a:ahLst/>
            <a:cxnLst/>
            <a:rect r="r" b="b" t="t" l="l"/>
            <a:pathLst>
              <a:path h="1351394" w="16230600">
                <a:moveTo>
                  <a:pt x="0" y="0"/>
                </a:moveTo>
                <a:lnTo>
                  <a:pt x="16230600" y="0"/>
                </a:lnTo>
                <a:lnTo>
                  <a:pt x="16230600" y="1351394"/>
                </a:lnTo>
                <a:lnTo>
                  <a:pt x="0" y="1351394"/>
                </a:lnTo>
                <a:lnTo>
                  <a:pt x="0" y="0"/>
                </a:lnTo>
                <a:close/>
              </a:path>
            </a:pathLst>
          </a:custGeom>
          <a:blipFill>
            <a:blip r:embed="rId4"/>
            <a:stretch>
              <a:fillRect l="-12812" t="0" r="-12812" b="-228163"/>
            </a:stretch>
          </a:blipFill>
        </p:spPr>
      </p:sp>
      <p:sp>
        <p:nvSpPr>
          <p:cNvPr name="TextBox 5" id="5"/>
          <p:cNvSpPr txBox="true"/>
          <p:nvPr/>
        </p:nvSpPr>
        <p:spPr>
          <a:xfrm rot="0">
            <a:off x="1028700" y="2168976"/>
            <a:ext cx="16230600" cy="1162050"/>
          </a:xfrm>
          <a:prstGeom prst="rect">
            <a:avLst/>
          </a:prstGeom>
        </p:spPr>
        <p:txBody>
          <a:bodyPr anchor="t" rtlCol="false" tIns="0" lIns="0" bIns="0" rIns="0">
            <a:spAutoFit/>
          </a:bodyPr>
          <a:lstStyle/>
          <a:p>
            <a:pPr algn="ctr">
              <a:lnSpc>
                <a:spcPts val="4350"/>
              </a:lnSpc>
            </a:pPr>
            <a:r>
              <a:rPr lang="en-US" sz="5000" spc="-245">
                <a:solidFill>
                  <a:srgbClr val="000000"/>
                </a:solidFill>
                <a:latin typeface="TT Interphases"/>
                <a:ea typeface="TT Interphases"/>
                <a:cs typeface="TT Interphases"/>
                <a:sym typeface="TT Interphases"/>
              </a:rPr>
              <a:t>How do booking patterns vary across channels, room types, and star ratings?</a:t>
            </a:r>
          </a:p>
        </p:txBody>
      </p:sp>
      <p:sp>
        <p:nvSpPr>
          <p:cNvPr name="TextBox 6" id="6"/>
          <p:cNvSpPr txBox="true"/>
          <p:nvPr/>
        </p:nvSpPr>
        <p:spPr>
          <a:xfrm rot="0">
            <a:off x="552252" y="4246806"/>
            <a:ext cx="8629486" cy="4274821"/>
          </a:xfrm>
          <a:prstGeom prst="rect">
            <a:avLst/>
          </a:prstGeom>
        </p:spPr>
        <p:txBody>
          <a:bodyPr anchor="t" rtlCol="false" tIns="0" lIns="0" bIns="0" rIns="0">
            <a:spAutoFit/>
          </a:bodyPr>
          <a:lstStyle/>
          <a:p>
            <a:pPr algn="l">
              <a:lnSpc>
                <a:spcPts val="3779"/>
              </a:lnSpc>
            </a:pPr>
          </a:p>
          <a:p>
            <a:pPr algn="l" marL="582924" indent="-291462" lvl="1">
              <a:lnSpc>
                <a:spcPts val="3779"/>
              </a:lnSpc>
              <a:buFont typeface="Arial"/>
              <a:buChar char="•"/>
            </a:pPr>
            <a:r>
              <a:rPr lang="en-US" b="true" sz="2699" spc="-132" u="sng">
                <a:solidFill>
                  <a:srgbClr val="000000"/>
                </a:solidFill>
                <a:latin typeface="TT Interphases Bold"/>
                <a:ea typeface="TT Interphases Bold"/>
                <a:cs typeface="TT Interphases Bold"/>
                <a:sym typeface="TT Interphases Bold"/>
                <a:hlinkClick r:id="rId5" tooltip="https://colab.research.google.com/drive/1UfIWeUYUpbyXpN2PrNpdGZRPwTuy9R4I#scrollTo=MD4A6bI2njy0&amp;line=3&amp;uniqifier=1"/>
              </a:rPr>
              <a:t>By Room Type 🔗</a:t>
            </a:r>
          </a:p>
          <a:p>
            <a:pPr algn="l" marL="1748771" indent="-437193" lvl="3">
              <a:lnSpc>
                <a:spcPts val="3779"/>
              </a:lnSpc>
              <a:buFont typeface="Arial"/>
              <a:buChar char="￭"/>
            </a:pPr>
            <a:r>
              <a:rPr lang="en-US" sz="2699" spc="-132">
                <a:solidFill>
                  <a:srgbClr val="000000"/>
                </a:solidFill>
                <a:latin typeface="TT Interphases"/>
                <a:ea typeface="TT Interphases"/>
                <a:cs typeface="TT Interphases"/>
                <a:sym typeface="TT Interphases"/>
              </a:rPr>
              <a:t>Standard rooms: ~53%</a:t>
            </a:r>
          </a:p>
          <a:p>
            <a:pPr algn="l" marL="1748771" indent="-437193" lvl="3">
              <a:lnSpc>
                <a:spcPts val="3779"/>
              </a:lnSpc>
              <a:buFont typeface="Arial"/>
              <a:buChar char="￭"/>
            </a:pPr>
            <a:r>
              <a:rPr lang="en-US" sz="2699" spc="-132">
                <a:solidFill>
                  <a:srgbClr val="000000"/>
                </a:solidFill>
                <a:latin typeface="TT Interphases"/>
                <a:ea typeface="TT Interphases"/>
                <a:cs typeface="TT Interphases"/>
                <a:sym typeface="TT Interphases"/>
              </a:rPr>
              <a:t>Deluxe rooms: ~37%</a:t>
            </a:r>
          </a:p>
          <a:p>
            <a:pPr algn="l" marL="1748771" indent="-437193" lvl="3">
              <a:lnSpc>
                <a:spcPts val="3779"/>
              </a:lnSpc>
              <a:buFont typeface="Arial"/>
              <a:buChar char="￭"/>
            </a:pPr>
            <a:r>
              <a:rPr lang="en-US" sz="2699" spc="-132">
                <a:solidFill>
                  <a:srgbClr val="000000"/>
                </a:solidFill>
                <a:latin typeface="TT Interphases"/>
                <a:ea typeface="TT Interphases"/>
                <a:cs typeface="TT Interphases"/>
                <a:sym typeface="TT Interphases"/>
              </a:rPr>
              <a:t>Suites: ~10%</a:t>
            </a:r>
          </a:p>
          <a:p>
            <a:pPr algn="l" marL="1165847" indent="-388616" lvl="2">
              <a:lnSpc>
                <a:spcPts val="3779"/>
              </a:lnSpc>
              <a:buFont typeface="Arial"/>
              <a:buChar char="⚬"/>
            </a:pPr>
            <a:r>
              <a:rPr lang="en-US" sz="2699" spc="-132">
                <a:solidFill>
                  <a:srgbClr val="000000"/>
                </a:solidFill>
                <a:latin typeface="TT Interphases"/>
                <a:ea typeface="TT Interphases"/>
                <a:cs typeface="TT Interphases"/>
                <a:sym typeface="TT Interphases"/>
              </a:rPr>
              <a:t> 👉 Standard rooms are the most popular, but Deluxe rooms still account for more than a third of bookings. Suites are niche.</a:t>
            </a:r>
          </a:p>
          <a:p>
            <a:pPr algn="l">
              <a:lnSpc>
                <a:spcPts val="3779"/>
              </a:lnSpc>
            </a:pPr>
          </a:p>
        </p:txBody>
      </p:sp>
      <p:sp>
        <p:nvSpPr>
          <p:cNvPr name="Freeform 7" id="7"/>
          <p:cNvSpPr/>
          <p:nvPr/>
        </p:nvSpPr>
        <p:spPr>
          <a:xfrm flipH="true" flipV="false" rot="0">
            <a:off x="16035449" y="1028700"/>
            <a:ext cx="1223851" cy="847795"/>
          </a:xfrm>
          <a:custGeom>
            <a:avLst/>
            <a:gdLst/>
            <a:ahLst/>
            <a:cxnLst/>
            <a:rect r="r" b="b" t="t" l="l"/>
            <a:pathLst>
              <a:path h="847795" w="1223851">
                <a:moveTo>
                  <a:pt x="1223851" y="0"/>
                </a:moveTo>
                <a:lnTo>
                  <a:pt x="0" y="0"/>
                </a:lnTo>
                <a:lnTo>
                  <a:pt x="0" y="847795"/>
                </a:lnTo>
                <a:lnTo>
                  <a:pt x="1223851" y="847795"/>
                </a:lnTo>
                <a:lnTo>
                  <a:pt x="1223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DAGyI8Ug-Vs</dc:identifier>
  <dcterms:modified xsi:type="dcterms:W3CDTF">2011-08-01T06:04:30Z</dcterms:modified>
  <cp:revision>1</cp:revision>
  <dc:title>Hotel_booking_Presentation</dc:title>
</cp:coreProperties>
</file>